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8" r:id="rId2"/>
    <p:sldId id="259" r:id="rId3"/>
    <p:sldId id="257" r:id="rId4"/>
    <p:sldId id="260" r:id="rId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2" autoAdjust="0"/>
    <p:restoredTop sz="94660"/>
  </p:normalViewPr>
  <p:slideViewPr>
    <p:cSldViewPr snapToGrid="0">
      <p:cViewPr>
        <p:scale>
          <a:sx n="88" d="100"/>
          <a:sy n="88" d="100"/>
        </p:scale>
        <p:origin x="403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BA67E-BAFE-47C2-BEC2-E7D231919317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1183C-1827-411C-B312-D6A32DD2663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94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AC7648-11C4-407E-B98B-D496E352DEB0}" type="slidenum">
              <a:rPr lang="it-IT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it-IT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 smtClean="0"/>
              <a:t>1-Passando ad una formulazione matriciale più compatta</a:t>
            </a:r>
          </a:p>
          <a:p>
            <a:pPr eaLnBrk="1" hangingPunct="1"/>
            <a:r>
              <a:rPr lang="it-IT" altLang="en-US" smtClean="0"/>
              <a:t>2-È possibile calcolare direttamente la soluzione ai minimi quadrati mediante l’espressione mostrata, modificata inserendo:Un ritardo di causalizzazione e un termine di regolarizzazione.</a:t>
            </a:r>
          </a:p>
          <a:p>
            <a:pPr eaLnBrk="1" hangingPunct="1"/>
            <a:r>
              <a:rPr lang="it-IT" altLang="en-US" smtClean="0"/>
              <a:t>3-In particolare è stata utilizzata la regolarizzazione di Kirkeby con parametro di regolarizzazione variabile in frequenza.</a:t>
            </a:r>
          </a:p>
          <a:p>
            <a:pPr eaLnBrk="1" hangingPunct="1"/>
            <a:r>
              <a:rPr lang="it-IT" altLang="en-US" smtClean="0"/>
              <a:t>4-Questo consente di ottenere una accurata inversione in banda mentre impedisce che il denominatore si annulli in alta e bassa frequenza</a:t>
            </a:r>
          </a:p>
          <a:p>
            <a:pPr eaLnBrk="1" hangingPunct="1"/>
            <a:r>
              <a:rPr lang="it-IT" altLang="en-US" smtClean="0"/>
              <a:t>   dove lo spettro delle risposte all’impulso del sistema tende a zero</a:t>
            </a:r>
          </a:p>
          <a:p>
            <a:pPr eaLnBrk="1" hangingPunct="1"/>
            <a:r>
              <a:rPr lang="it-IT" altLang="en-US" smtClean="0"/>
              <a:t>5-Antitrasformando la matrice delle funzioni di trasferimento si determinano i coefficienti dei filtri FIR</a:t>
            </a:r>
          </a:p>
        </p:txBody>
      </p:sp>
    </p:spTree>
    <p:extLst>
      <p:ext uri="{BB962C8B-B14F-4D97-AF65-F5344CB8AC3E}">
        <p14:creationId xmlns:p14="http://schemas.microsoft.com/office/powerpoint/2010/main" val="107186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AC7648-11C4-407E-B98B-D496E352DEB0}" type="slidenum">
              <a:rPr lang="it-IT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it-IT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 smtClean="0"/>
              <a:t>1-Passando ad una formulazione matriciale più compatta</a:t>
            </a:r>
          </a:p>
          <a:p>
            <a:pPr eaLnBrk="1" hangingPunct="1"/>
            <a:r>
              <a:rPr lang="it-IT" altLang="en-US" smtClean="0"/>
              <a:t>2-È possibile calcolare direttamente la soluzione ai minimi quadrati mediante l’espressione mostrata, modificata inserendo:Un ritardo di causalizzazione e un termine di regolarizzazione.</a:t>
            </a:r>
          </a:p>
          <a:p>
            <a:pPr eaLnBrk="1" hangingPunct="1"/>
            <a:r>
              <a:rPr lang="it-IT" altLang="en-US" smtClean="0"/>
              <a:t>3-In particolare è stata utilizzata la regolarizzazione di Kirkeby con parametro di regolarizzazione variabile in frequenza.</a:t>
            </a:r>
          </a:p>
          <a:p>
            <a:pPr eaLnBrk="1" hangingPunct="1"/>
            <a:r>
              <a:rPr lang="it-IT" altLang="en-US" smtClean="0"/>
              <a:t>4-Questo consente di ottenere una accurata inversione in banda mentre impedisce che il denominatore si annulli in alta e bassa frequenza</a:t>
            </a:r>
          </a:p>
          <a:p>
            <a:pPr eaLnBrk="1" hangingPunct="1"/>
            <a:r>
              <a:rPr lang="it-IT" altLang="en-US" smtClean="0"/>
              <a:t>   dove lo spettro delle risposte all’impulso del sistema tende a zero</a:t>
            </a:r>
          </a:p>
          <a:p>
            <a:pPr eaLnBrk="1" hangingPunct="1"/>
            <a:r>
              <a:rPr lang="it-IT" altLang="en-US" smtClean="0"/>
              <a:t>5-Antitrasformando la matrice delle funzioni di trasferimento si determinano i coefficienti dei filtri FIR</a:t>
            </a:r>
          </a:p>
        </p:txBody>
      </p:sp>
    </p:spTree>
    <p:extLst>
      <p:ext uri="{BB962C8B-B14F-4D97-AF65-F5344CB8AC3E}">
        <p14:creationId xmlns:p14="http://schemas.microsoft.com/office/powerpoint/2010/main" val="1502218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AC7648-11C4-407E-B98B-D496E352DEB0}" type="slidenum">
              <a:rPr lang="it-IT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it-IT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 smtClean="0"/>
              <a:t>1-Passando ad una formulazione matriciale più compatta</a:t>
            </a:r>
          </a:p>
          <a:p>
            <a:pPr eaLnBrk="1" hangingPunct="1"/>
            <a:r>
              <a:rPr lang="it-IT" altLang="en-US" smtClean="0"/>
              <a:t>2-È possibile calcolare direttamente la soluzione ai minimi quadrati mediante l’espressione mostrata, modificata inserendo:Un ritardo di causalizzazione e un termine di regolarizzazione.</a:t>
            </a:r>
          </a:p>
          <a:p>
            <a:pPr eaLnBrk="1" hangingPunct="1"/>
            <a:r>
              <a:rPr lang="it-IT" altLang="en-US" smtClean="0"/>
              <a:t>3-In particolare è stata utilizzata la regolarizzazione di Kirkeby con parametro di regolarizzazione variabile in frequenza.</a:t>
            </a:r>
          </a:p>
          <a:p>
            <a:pPr eaLnBrk="1" hangingPunct="1"/>
            <a:r>
              <a:rPr lang="it-IT" altLang="en-US" smtClean="0"/>
              <a:t>4-Questo consente di ottenere una accurata inversione in banda mentre impedisce che il denominatore si annulli in alta e bassa frequenza</a:t>
            </a:r>
          </a:p>
          <a:p>
            <a:pPr eaLnBrk="1" hangingPunct="1"/>
            <a:r>
              <a:rPr lang="it-IT" altLang="en-US" smtClean="0"/>
              <a:t>   dove lo spettro delle risposte all’impulso del sistema tende a zero</a:t>
            </a:r>
          </a:p>
          <a:p>
            <a:pPr eaLnBrk="1" hangingPunct="1"/>
            <a:r>
              <a:rPr lang="it-IT" altLang="en-US" smtClean="0"/>
              <a:t>5-Antitrasformando la matrice delle funzioni di trasferimento si determinano i coefficienti dei filtri FIR</a:t>
            </a:r>
          </a:p>
        </p:txBody>
      </p:sp>
    </p:spTree>
    <p:extLst>
      <p:ext uri="{BB962C8B-B14F-4D97-AF65-F5344CB8AC3E}">
        <p14:creationId xmlns:p14="http://schemas.microsoft.com/office/powerpoint/2010/main" val="272652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AC7648-11C4-407E-B98B-D496E352DEB0}" type="slidenum">
              <a:rPr lang="it-IT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it-IT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en-US" smtClean="0"/>
              <a:t>1-Passando ad una formulazione matriciale più compatta</a:t>
            </a:r>
          </a:p>
          <a:p>
            <a:pPr eaLnBrk="1" hangingPunct="1"/>
            <a:r>
              <a:rPr lang="it-IT" altLang="en-US" smtClean="0"/>
              <a:t>2-È possibile calcolare direttamente la soluzione ai minimi quadrati mediante l’espressione mostrata, modificata inserendo:Un ritardo di causalizzazione e un termine di regolarizzazione.</a:t>
            </a:r>
          </a:p>
          <a:p>
            <a:pPr eaLnBrk="1" hangingPunct="1"/>
            <a:r>
              <a:rPr lang="it-IT" altLang="en-US" smtClean="0"/>
              <a:t>3-In particolare è stata utilizzata la regolarizzazione di Kirkeby con parametro di regolarizzazione variabile in frequenza.</a:t>
            </a:r>
          </a:p>
          <a:p>
            <a:pPr eaLnBrk="1" hangingPunct="1"/>
            <a:r>
              <a:rPr lang="it-IT" altLang="en-US" smtClean="0"/>
              <a:t>4-Questo consente di ottenere una accurata inversione in banda mentre impedisce che il denominatore si annulli in alta e bassa frequenza</a:t>
            </a:r>
          </a:p>
          <a:p>
            <a:pPr eaLnBrk="1" hangingPunct="1"/>
            <a:r>
              <a:rPr lang="it-IT" altLang="en-US" smtClean="0"/>
              <a:t>   dove lo spettro delle risposte all’impulso del sistema tende a zero</a:t>
            </a:r>
          </a:p>
          <a:p>
            <a:pPr eaLnBrk="1" hangingPunct="1"/>
            <a:r>
              <a:rPr lang="it-IT" altLang="en-US" smtClean="0"/>
              <a:t>5-Antitrasformando la matrice delle funzioni di trasferimento si determinano i coefficienti dei filtri FIR</a:t>
            </a:r>
          </a:p>
        </p:txBody>
      </p:sp>
    </p:spTree>
    <p:extLst>
      <p:ext uri="{BB962C8B-B14F-4D97-AF65-F5344CB8AC3E}">
        <p14:creationId xmlns:p14="http://schemas.microsoft.com/office/powerpoint/2010/main" val="352488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578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3618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289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940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404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5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348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95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00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014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3522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063C5-B0E6-4E9A-A631-11300068BE70}" type="datetimeFigureOut">
              <a:rPr lang="it-IT" smtClean="0"/>
              <a:t>19/07/2016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676C1-F51F-4C9E-9506-F2C6F3086B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25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em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58"/>
          <p:cNvSpPr txBox="1">
            <a:spLocks noChangeArrowheads="1"/>
          </p:cNvSpPr>
          <p:nvPr/>
        </p:nvSpPr>
        <p:spPr bwMode="auto">
          <a:xfrm>
            <a:off x="1863756" y="1362517"/>
            <a:ext cx="2586796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20 cm diameter spherical array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en-US" altLang="it-IT" sz="200" b="1" dirty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32 x RCF 2” 30W Neodymium Full-Range speakers</a:t>
            </a:r>
            <a:br>
              <a:rPr lang="en-US" altLang="it-IT" sz="1050" b="1" dirty="0">
                <a:solidFill>
                  <a:srgbClr val="000066"/>
                </a:solidFill>
                <a:cs typeface="Arial" charset="0"/>
              </a:rPr>
            </a:b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T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otal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power 32 x 30 = 960 W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Demonstration </a:t>
            </a:r>
            <a:r>
              <a:rPr lang="en-GB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of a spherical source with 32 loudspeakers</a:t>
            </a:r>
            <a:endParaRPr lang="it-IT" sz="2000" dirty="0">
              <a:solidFill>
                <a:srgbClr val="000066"/>
              </a:solidFill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33400" y="609600"/>
            <a:ext cx="8077200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" y="25775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" y="25775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52402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371464" y="2357053"/>
            <a:ext cx="4010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20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lang="it-IT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Rectangle 4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48"/>
          <p:cNvSpPr>
            <a:spLocks noChangeArrowheads="1"/>
          </p:cNvSpPr>
          <p:nvPr/>
        </p:nvSpPr>
        <p:spPr bwMode="auto">
          <a:xfrm>
            <a:off x="152402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Rectangle 55"/>
          <p:cNvSpPr>
            <a:spLocks noChangeArrowheads="1"/>
          </p:cNvSpPr>
          <p:nvPr/>
        </p:nvSpPr>
        <p:spPr bwMode="auto">
          <a:xfrm>
            <a:off x="304802" y="348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" name="Picture 2" descr="2015-12-17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64" b="99592" l="34069" r="77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00" t="14380" r="17039" b="7965"/>
          <a:stretch>
            <a:fillRect/>
          </a:stretch>
        </p:blipFill>
        <p:spPr bwMode="auto">
          <a:xfrm>
            <a:off x="255818" y="1140825"/>
            <a:ext cx="1747001" cy="18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58"/>
          <p:cNvSpPr txBox="1">
            <a:spLocks noChangeArrowheads="1"/>
          </p:cNvSpPr>
          <p:nvPr/>
        </p:nvSpPr>
        <p:spPr bwMode="auto">
          <a:xfrm>
            <a:off x="468315" y="765175"/>
            <a:ext cx="813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sz="1800" b="1" dirty="0" smtClean="0">
                <a:solidFill>
                  <a:srgbClr val="000066"/>
                </a:solidFill>
                <a:cs typeface="Arial" charset="0"/>
              </a:rPr>
              <a:t>By Angelo Farina and Lorenzo </a:t>
            </a:r>
            <a:r>
              <a:rPr lang="en-US" altLang="it-IT" sz="1800" b="1" dirty="0" err="1" smtClean="0">
                <a:solidFill>
                  <a:srgbClr val="000066"/>
                </a:solidFill>
                <a:cs typeface="Arial" charset="0"/>
              </a:rPr>
              <a:t>Chiesi</a:t>
            </a:r>
            <a:endParaRPr lang="en-US" altLang="it-IT" sz="1800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27" name="Text Box 158"/>
          <p:cNvSpPr txBox="1">
            <a:spLocks noChangeArrowheads="1"/>
          </p:cNvSpPr>
          <p:nvPr/>
        </p:nvSpPr>
        <p:spPr bwMode="auto">
          <a:xfrm>
            <a:off x="1855905" y="2173740"/>
            <a:ext cx="320115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Low cost hand crafted prototype made by wood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en-US" altLang="it-IT" sz="200" b="1" dirty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Sphere obtained gluing a couple of IKEA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bowls</a:t>
            </a:r>
            <a:endParaRPr lang="en-US" altLang="it-IT" sz="1050" b="1" dirty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22" y="1355139"/>
            <a:ext cx="2045296" cy="1533972"/>
          </a:xfrm>
          <a:prstGeom prst="rect">
            <a:avLst/>
          </a:prstGeom>
        </p:spPr>
      </p:pic>
      <p:sp>
        <p:nvSpPr>
          <p:cNvPr id="29" name="Text Box 158"/>
          <p:cNvSpPr txBox="1">
            <a:spLocks noChangeArrowheads="1"/>
          </p:cNvSpPr>
          <p:nvPr/>
        </p:nvSpPr>
        <p:spPr bwMode="auto">
          <a:xfrm>
            <a:off x="7089618" y="1519552"/>
            <a:ext cx="2020033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1450" indent="-171450" eaLnBrk="1" hangingPunct="1"/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32 channels portable class-D amplifier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/>
            </a:r>
            <a:b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</a:b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packed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in a light 3U trolley</a:t>
            </a:r>
          </a:p>
          <a:p>
            <a:pPr marL="171450" indent="-171450" eaLnBrk="1" hangingPunct="1"/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Orion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USB 32ch interface </a:t>
            </a:r>
          </a:p>
          <a:p>
            <a:pPr marL="171450" indent="-171450" eaLnBrk="1" hangingPunct="1"/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1500W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, 18 kg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160" y="3345249"/>
            <a:ext cx="2045296" cy="2058788"/>
          </a:xfrm>
          <a:prstGeom prst="rect">
            <a:avLst/>
          </a:prstGeom>
        </p:spPr>
      </p:pic>
      <p:sp>
        <p:nvSpPr>
          <p:cNvPr id="32" name="Text Box 158"/>
          <p:cNvSpPr txBox="1">
            <a:spLocks noChangeArrowheads="1"/>
          </p:cNvSpPr>
          <p:nvPr/>
        </p:nvSpPr>
        <p:spPr bwMode="auto">
          <a:xfrm>
            <a:off x="1109066" y="5404037"/>
            <a:ext cx="2586796" cy="132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8x32 FIR filter matrix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err="1" smtClean="0">
                <a:solidFill>
                  <a:srgbClr val="000066"/>
                </a:solidFill>
                <a:cs typeface="Arial" charset="0"/>
              </a:rPr>
              <a:t>Realtime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, CPU load: &lt;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6%</a:t>
            </a:r>
            <a:endParaRPr lang="en-US" altLang="it-IT" sz="1050" b="1" dirty="0" smtClean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Can send up to 8 different signals in sharp beams pointed in arbitrary directions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The patterns are high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o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rder cardioids (up to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7</a:t>
            </a:r>
            <a:r>
              <a:rPr lang="en-US" altLang="it-IT" sz="1050" b="1" baseline="30000" dirty="0" smtClean="0">
                <a:solidFill>
                  <a:srgbClr val="000066"/>
                </a:solidFill>
                <a:cs typeface="Arial" charset="0"/>
              </a:rPr>
              <a:t>th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order)</a:t>
            </a:r>
            <a:endParaRPr lang="en-US" altLang="it-IT" sz="1050" b="1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86091" y="5050094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DEMO 1</a:t>
            </a:r>
            <a:endParaRPr lang="it-IT" sz="4000" dirty="0"/>
          </a:p>
        </p:txBody>
      </p:sp>
      <p:pic>
        <p:nvPicPr>
          <p:cNvPr id="25" name="Pictur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681" y="3369896"/>
            <a:ext cx="2185306" cy="207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58"/>
          <p:cNvSpPr txBox="1">
            <a:spLocks noChangeArrowheads="1"/>
          </p:cNvSpPr>
          <p:nvPr/>
        </p:nvSpPr>
        <p:spPr bwMode="auto">
          <a:xfrm>
            <a:off x="4063864" y="5693154"/>
            <a:ext cx="4874151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400" b="1" dirty="0" smtClean="0">
                <a:solidFill>
                  <a:srgbClr val="000066"/>
                </a:solidFill>
                <a:cs typeface="Arial" charset="0"/>
              </a:rPr>
              <a:t>The beam is always pointing in frontal </a:t>
            </a:r>
            <a:r>
              <a:rPr lang="en-US" altLang="it-IT" sz="1400" b="1" dirty="0" smtClean="0">
                <a:solidFill>
                  <a:srgbClr val="000066"/>
                </a:solidFill>
                <a:cs typeface="Arial" charset="0"/>
              </a:rPr>
              <a:t>direction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400" b="1" dirty="0" smtClean="0">
                <a:solidFill>
                  <a:srgbClr val="000066"/>
                </a:solidFill>
                <a:cs typeface="Arial" charset="0"/>
              </a:rPr>
              <a:t>Moving the selector, the cardioid order changes from 0 (</a:t>
            </a:r>
            <a:r>
              <a:rPr lang="en-US" altLang="it-IT" sz="1400" b="1" dirty="0" err="1" smtClean="0">
                <a:solidFill>
                  <a:srgbClr val="000066"/>
                </a:solidFill>
                <a:cs typeface="Arial" charset="0"/>
              </a:rPr>
              <a:t>omni</a:t>
            </a:r>
            <a:r>
              <a:rPr lang="en-US" altLang="it-IT" sz="1400" b="1" dirty="0" smtClean="0">
                <a:solidFill>
                  <a:srgbClr val="000066"/>
                </a:solidFill>
                <a:cs typeface="Arial" charset="0"/>
              </a:rPr>
              <a:t>) to 7</a:t>
            </a:r>
            <a:endParaRPr lang="en-US" altLang="it-IT" sz="1400" b="1" dirty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4940" y="3414808"/>
            <a:ext cx="3113075" cy="20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594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052" y="3336057"/>
            <a:ext cx="3173099" cy="2069640"/>
          </a:xfrm>
          <a:prstGeom prst="rect">
            <a:avLst/>
          </a:prstGeom>
        </p:spPr>
      </p:pic>
      <p:sp>
        <p:nvSpPr>
          <p:cNvPr id="22" name="Text Box 158"/>
          <p:cNvSpPr txBox="1">
            <a:spLocks noChangeArrowheads="1"/>
          </p:cNvSpPr>
          <p:nvPr/>
        </p:nvSpPr>
        <p:spPr bwMode="auto">
          <a:xfrm>
            <a:off x="1863756" y="1362517"/>
            <a:ext cx="2586796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20 cm diameter spherical array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en-US" altLang="it-IT" sz="200" b="1" dirty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32 x RCF 2” 30W Neodymium Full-Range speakers</a:t>
            </a:r>
            <a:br>
              <a:rPr lang="en-US" altLang="it-IT" sz="1050" b="1" dirty="0">
                <a:solidFill>
                  <a:srgbClr val="000066"/>
                </a:solidFill>
                <a:cs typeface="Arial" charset="0"/>
              </a:rPr>
            </a:b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T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otal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power 32 x 30 = 960 W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Demonstration </a:t>
            </a:r>
            <a:r>
              <a:rPr lang="en-GB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of a spherical source with 32 loudspeakers</a:t>
            </a:r>
            <a:endParaRPr lang="it-IT" sz="2000" dirty="0">
              <a:solidFill>
                <a:srgbClr val="000066"/>
              </a:solidFill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33400" y="609600"/>
            <a:ext cx="8077200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" y="25775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" y="25775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52402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371464" y="2357053"/>
            <a:ext cx="4010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20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lang="it-IT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Rectangle 4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48"/>
          <p:cNvSpPr>
            <a:spLocks noChangeArrowheads="1"/>
          </p:cNvSpPr>
          <p:nvPr/>
        </p:nvSpPr>
        <p:spPr bwMode="auto">
          <a:xfrm>
            <a:off x="152402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Rectangle 55"/>
          <p:cNvSpPr>
            <a:spLocks noChangeArrowheads="1"/>
          </p:cNvSpPr>
          <p:nvPr/>
        </p:nvSpPr>
        <p:spPr bwMode="auto">
          <a:xfrm>
            <a:off x="304802" y="348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" name="Picture 2" descr="2015-12-17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4" b="99592" l="34069" r="77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00" t="14380" r="17039" b="7965"/>
          <a:stretch>
            <a:fillRect/>
          </a:stretch>
        </p:blipFill>
        <p:spPr bwMode="auto">
          <a:xfrm>
            <a:off x="255818" y="1140825"/>
            <a:ext cx="1747001" cy="18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58"/>
          <p:cNvSpPr txBox="1">
            <a:spLocks noChangeArrowheads="1"/>
          </p:cNvSpPr>
          <p:nvPr/>
        </p:nvSpPr>
        <p:spPr bwMode="auto">
          <a:xfrm>
            <a:off x="468315" y="765175"/>
            <a:ext cx="813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sz="1800" b="1" dirty="0" smtClean="0">
                <a:solidFill>
                  <a:srgbClr val="000066"/>
                </a:solidFill>
                <a:cs typeface="Arial" charset="0"/>
              </a:rPr>
              <a:t>By Angelo Farina and Lorenzo </a:t>
            </a:r>
            <a:r>
              <a:rPr lang="en-US" altLang="it-IT" sz="1800" b="1" dirty="0" err="1" smtClean="0">
                <a:solidFill>
                  <a:srgbClr val="000066"/>
                </a:solidFill>
                <a:cs typeface="Arial" charset="0"/>
              </a:rPr>
              <a:t>Chiesi</a:t>
            </a:r>
            <a:endParaRPr lang="en-US" altLang="it-IT" sz="1800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27" name="Text Box 158"/>
          <p:cNvSpPr txBox="1">
            <a:spLocks noChangeArrowheads="1"/>
          </p:cNvSpPr>
          <p:nvPr/>
        </p:nvSpPr>
        <p:spPr bwMode="auto">
          <a:xfrm>
            <a:off x="1855905" y="2173740"/>
            <a:ext cx="320115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Low cost hand crafted prototype made by wood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en-US" altLang="it-IT" sz="200" b="1" dirty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Sphere obtained gluing a couple of IKEA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bowls</a:t>
            </a:r>
            <a:endParaRPr lang="en-US" altLang="it-IT" sz="1050" b="1" dirty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22" y="1355139"/>
            <a:ext cx="2045296" cy="1533972"/>
          </a:xfrm>
          <a:prstGeom prst="rect">
            <a:avLst/>
          </a:prstGeom>
        </p:spPr>
      </p:pic>
      <p:sp>
        <p:nvSpPr>
          <p:cNvPr id="29" name="Text Box 158"/>
          <p:cNvSpPr txBox="1">
            <a:spLocks noChangeArrowheads="1"/>
          </p:cNvSpPr>
          <p:nvPr/>
        </p:nvSpPr>
        <p:spPr bwMode="auto">
          <a:xfrm>
            <a:off x="7089618" y="1519552"/>
            <a:ext cx="2020033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1450" indent="-171450" eaLnBrk="1" hangingPunct="1"/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32 channels portable class-D amplifier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/>
            </a:r>
            <a:b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</a:b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packed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in a light 3U trolley</a:t>
            </a:r>
          </a:p>
          <a:p>
            <a:pPr marL="171450" indent="-171450" eaLnBrk="1" hangingPunct="1"/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Orion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USB 32ch interface </a:t>
            </a:r>
          </a:p>
          <a:p>
            <a:pPr marL="171450" indent="-171450" eaLnBrk="1" hangingPunct="1"/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1500W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, 18 kg</a:t>
            </a:r>
          </a:p>
        </p:txBody>
      </p:sp>
      <p:sp>
        <p:nvSpPr>
          <p:cNvPr id="32" name="Text Box 158"/>
          <p:cNvSpPr txBox="1">
            <a:spLocks noChangeArrowheads="1"/>
          </p:cNvSpPr>
          <p:nvPr/>
        </p:nvSpPr>
        <p:spPr bwMode="auto">
          <a:xfrm>
            <a:off x="1109066" y="5404037"/>
            <a:ext cx="2586796" cy="132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16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x32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FIR filter matrix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err="1" smtClean="0">
                <a:solidFill>
                  <a:srgbClr val="000066"/>
                </a:solidFill>
                <a:cs typeface="Arial" charset="0"/>
              </a:rPr>
              <a:t>Realtime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, CPU load: &lt;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10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%</a:t>
            </a:r>
            <a:endParaRPr lang="en-US" altLang="it-IT" sz="1050" b="1" dirty="0" smtClean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Can send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16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different signals in sharp beams pointed in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16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directions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The patterns are high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o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rder cardioids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(5</a:t>
            </a:r>
            <a:r>
              <a:rPr lang="en-US" altLang="it-IT" sz="1050" b="1" baseline="30000" dirty="0" smtClean="0">
                <a:solidFill>
                  <a:srgbClr val="000066"/>
                </a:solidFill>
                <a:cs typeface="Arial" charset="0"/>
              </a:rPr>
              <a:t>th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 order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)</a:t>
            </a:r>
            <a:endParaRPr lang="en-US" altLang="it-IT" sz="1050" b="1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86091" y="5050094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DEMO </a:t>
            </a:r>
            <a:r>
              <a:rPr lang="en-GB" sz="4000" dirty="0" smtClean="0"/>
              <a:t>2</a:t>
            </a:r>
            <a:endParaRPr lang="it-IT" sz="4000" dirty="0"/>
          </a:p>
        </p:txBody>
      </p:sp>
      <p:sp>
        <p:nvSpPr>
          <p:cNvPr id="26" name="Text Box 158"/>
          <p:cNvSpPr txBox="1">
            <a:spLocks noChangeArrowheads="1"/>
          </p:cNvSpPr>
          <p:nvPr/>
        </p:nvSpPr>
        <p:spPr bwMode="auto">
          <a:xfrm>
            <a:off x="4063864" y="5693154"/>
            <a:ext cx="4874151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400" b="1" dirty="0" smtClean="0">
                <a:solidFill>
                  <a:srgbClr val="000066"/>
                </a:solidFill>
                <a:cs typeface="Arial" charset="0"/>
              </a:rPr>
              <a:t>The 16 beams are pointing all around in 22.5° steps</a:t>
            </a:r>
            <a:endParaRPr lang="en-US" altLang="it-IT" sz="1400" b="1" dirty="0" smtClean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400" b="1" dirty="0" smtClean="0">
                <a:solidFill>
                  <a:srgbClr val="000066"/>
                </a:solidFill>
                <a:cs typeface="Arial" charset="0"/>
              </a:rPr>
              <a:t>Moving the selector, the input is routed to one of these beams</a:t>
            </a:r>
            <a:endParaRPr lang="en-US" altLang="it-IT" sz="1400" b="1" dirty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9250" y="3336056"/>
            <a:ext cx="2054429" cy="20679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2226" y="3336056"/>
            <a:ext cx="3034495" cy="20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39117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58"/>
          <p:cNvSpPr txBox="1">
            <a:spLocks noChangeArrowheads="1"/>
          </p:cNvSpPr>
          <p:nvPr/>
        </p:nvSpPr>
        <p:spPr bwMode="auto">
          <a:xfrm>
            <a:off x="1912740" y="1476813"/>
            <a:ext cx="2586796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20 cm diameter spherical array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en-US" altLang="it-IT" sz="200" b="1" dirty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32 x RCF 2” 30W Neodymium Full-Range speakers</a:t>
            </a:r>
            <a:br>
              <a:rPr lang="en-US" altLang="it-IT" sz="1050" b="1" dirty="0">
                <a:solidFill>
                  <a:srgbClr val="000066"/>
                </a:solidFill>
                <a:cs typeface="Arial" charset="0"/>
              </a:rPr>
            </a:b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T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otal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power 32 x 30 = 960 W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Demonstration </a:t>
            </a:r>
            <a:r>
              <a:rPr lang="en-GB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of a spherical source with 32 loudspeakers</a:t>
            </a:r>
            <a:endParaRPr lang="it-IT" sz="2000" dirty="0">
              <a:solidFill>
                <a:srgbClr val="000066"/>
              </a:solidFill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33400" y="609600"/>
            <a:ext cx="8077200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2" y="25775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" y="25775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52402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371464" y="2357053"/>
            <a:ext cx="40107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en-US" sz="1200"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lang="it-IT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Rectangle 4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48"/>
          <p:cNvSpPr>
            <a:spLocks noChangeArrowheads="1"/>
          </p:cNvSpPr>
          <p:nvPr/>
        </p:nvSpPr>
        <p:spPr bwMode="auto">
          <a:xfrm>
            <a:off x="152402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Rectangle 55"/>
          <p:cNvSpPr>
            <a:spLocks noChangeArrowheads="1"/>
          </p:cNvSpPr>
          <p:nvPr/>
        </p:nvSpPr>
        <p:spPr bwMode="auto">
          <a:xfrm>
            <a:off x="304802" y="348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0" name="Picture 2" descr="2015-12-17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64" b="99592" l="34069" r="774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00" t="14380" r="17039" b="7965"/>
          <a:stretch>
            <a:fillRect/>
          </a:stretch>
        </p:blipFill>
        <p:spPr bwMode="auto">
          <a:xfrm>
            <a:off x="304802" y="1255121"/>
            <a:ext cx="1747001" cy="188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58"/>
          <p:cNvSpPr txBox="1">
            <a:spLocks noChangeArrowheads="1"/>
          </p:cNvSpPr>
          <p:nvPr/>
        </p:nvSpPr>
        <p:spPr bwMode="auto">
          <a:xfrm>
            <a:off x="468315" y="765175"/>
            <a:ext cx="813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sz="1800" b="1" dirty="0" smtClean="0">
                <a:solidFill>
                  <a:srgbClr val="000066"/>
                </a:solidFill>
                <a:cs typeface="Arial" charset="0"/>
              </a:rPr>
              <a:t>By Angelo Farina and Lorenzo </a:t>
            </a:r>
            <a:r>
              <a:rPr lang="en-US" altLang="it-IT" sz="1800" b="1" dirty="0" err="1" smtClean="0">
                <a:solidFill>
                  <a:srgbClr val="000066"/>
                </a:solidFill>
                <a:cs typeface="Arial" charset="0"/>
              </a:rPr>
              <a:t>Chiesi</a:t>
            </a:r>
            <a:endParaRPr lang="en-US" altLang="it-IT" sz="1800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27" name="Text Box 158"/>
          <p:cNvSpPr txBox="1">
            <a:spLocks noChangeArrowheads="1"/>
          </p:cNvSpPr>
          <p:nvPr/>
        </p:nvSpPr>
        <p:spPr bwMode="auto">
          <a:xfrm>
            <a:off x="1904889" y="2288036"/>
            <a:ext cx="3201158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Low cost hand crafted prototype made by wood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endParaRPr lang="en-US" altLang="it-IT" sz="200" b="1" dirty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Sphere obtained gluing a couple of IKEA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bowls</a:t>
            </a:r>
            <a:endParaRPr lang="en-US" altLang="it-IT" sz="1050" b="1" dirty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06" y="1469435"/>
            <a:ext cx="2045296" cy="1533972"/>
          </a:xfrm>
          <a:prstGeom prst="rect">
            <a:avLst/>
          </a:prstGeom>
        </p:spPr>
      </p:pic>
      <p:sp>
        <p:nvSpPr>
          <p:cNvPr id="29" name="Text Box 158"/>
          <p:cNvSpPr txBox="1">
            <a:spLocks noChangeArrowheads="1"/>
          </p:cNvSpPr>
          <p:nvPr/>
        </p:nvSpPr>
        <p:spPr bwMode="auto">
          <a:xfrm>
            <a:off x="7138602" y="1633848"/>
            <a:ext cx="2020033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1450" indent="-171450" eaLnBrk="1" hangingPunct="1"/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32 channels portable class-D amplifier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/>
            </a:r>
            <a:b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</a:b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packed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in a light 3U trolley</a:t>
            </a:r>
          </a:p>
          <a:p>
            <a:pPr marL="171450" indent="-171450" eaLnBrk="1" hangingPunct="1"/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Orion 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USB 32ch interface </a:t>
            </a:r>
          </a:p>
          <a:p>
            <a:pPr marL="171450" indent="-171450" eaLnBrk="1" hangingPunct="1"/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1500W</a:t>
            </a:r>
            <a:r>
              <a:rPr lang="en-US" altLang="it-IT" sz="1050" b="1" dirty="0">
                <a:solidFill>
                  <a:srgbClr val="000066"/>
                </a:solidFill>
                <a:cs typeface="Arial" charset="0"/>
              </a:rPr>
              <a:t>, 18 kg</a:t>
            </a:r>
          </a:p>
        </p:txBody>
      </p:sp>
      <p:sp>
        <p:nvSpPr>
          <p:cNvPr id="32" name="Text Box 158"/>
          <p:cNvSpPr txBox="1">
            <a:spLocks noChangeArrowheads="1"/>
          </p:cNvSpPr>
          <p:nvPr/>
        </p:nvSpPr>
        <p:spPr bwMode="auto">
          <a:xfrm>
            <a:off x="1109066" y="5404037"/>
            <a:ext cx="2586796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16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x32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FIR filter matrix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err="1" smtClean="0">
                <a:solidFill>
                  <a:srgbClr val="000066"/>
                </a:solidFill>
                <a:cs typeface="Arial" charset="0"/>
              </a:rPr>
              <a:t>Realtime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, CPU load: &lt; 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11%</a:t>
            </a:r>
            <a:endParaRPr lang="en-US" altLang="it-IT" sz="1050" b="1" dirty="0" smtClean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Creates 16 virtual loudspeakers with directivities corresponding to spherical harmonics up to 3</a:t>
            </a:r>
            <a:r>
              <a:rPr lang="en-US" altLang="it-IT" sz="1050" b="1" baseline="30000" dirty="0" smtClean="0">
                <a:solidFill>
                  <a:srgbClr val="000066"/>
                </a:solidFill>
                <a:cs typeface="Arial" charset="0"/>
              </a:rPr>
              <a:t>rd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 order (</a:t>
            </a:r>
            <a:r>
              <a:rPr lang="en-US" altLang="it-IT" sz="1050" b="1" dirty="0" err="1" smtClean="0">
                <a:solidFill>
                  <a:srgbClr val="000066"/>
                </a:solidFill>
                <a:cs typeface="Arial" charset="0"/>
              </a:rPr>
              <a:t>FuMa</a:t>
            </a:r>
            <a:r>
              <a:rPr lang="en-US" altLang="it-IT" sz="1050" b="1" dirty="0" smtClean="0">
                <a:solidFill>
                  <a:srgbClr val="000066"/>
                </a:solidFill>
                <a:cs typeface="Arial" charset="0"/>
              </a:rPr>
              <a:t>)</a:t>
            </a:r>
            <a:endParaRPr lang="en-US" altLang="it-IT" sz="1050" b="1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86091" y="5050094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DEMO </a:t>
            </a:r>
            <a:r>
              <a:rPr lang="en-GB" sz="4000" dirty="0" smtClean="0"/>
              <a:t>3</a:t>
            </a:r>
            <a:endParaRPr lang="it-IT" sz="4000" dirty="0"/>
          </a:p>
        </p:txBody>
      </p:sp>
      <p:sp>
        <p:nvSpPr>
          <p:cNvPr id="39" name="Text Box 158"/>
          <p:cNvSpPr txBox="1">
            <a:spLocks noChangeArrowheads="1"/>
          </p:cNvSpPr>
          <p:nvPr/>
        </p:nvSpPr>
        <p:spPr bwMode="auto">
          <a:xfrm>
            <a:off x="4772536" y="5210202"/>
            <a:ext cx="4371463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200" b="1" dirty="0" smtClean="0">
                <a:solidFill>
                  <a:srgbClr val="000066"/>
                </a:solidFill>
                <a:cs typeface="Arial" charset="0"/>
              </a:rPr>
              <a:t>HOA Encoding of two directive </a:t>
            </a:r>
            <a:r>
              <a:rPr lang="en-US" altLang="it-IT" sz="1200" b="1" dirty="0" smtClean="0">
                <a:solidFill>
                  <a:srgbClr val="000066"/>
                </a:solidFill>
                <a:cs typeface="Arial" charset="0"/>
              </a:rPr>
              <a:t>virtual </a:t>
            </a:r>
            <a:r>
              <a:rPr lang="en-US" altLang="it-IT" sz="1200" b="1" dirty="0" smtClean="0">
                <a:solidFill>
                  <a:srgbClr val="000066"/>
                </a:solidFill>
                <a:cs typeface="Arial" charset="0"/>
              </a:rPr>
              <a:t>sources</a:t>
            </a:r>
            <a:endParaRPr lang="en-US" altLang="it-IT" sz="1200" b="1" dirty="0" smtClean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200" b="1" dirty="0" smtClean="0">
                <a:solidFill>
                  <a:srgbClr val="000066"/>
                </a:solidFill>
                <a:cs typeface="Arial" charset="0"/>
              </a:rPr>
              <a:t>The sources </a:t>
            </a:r>
            <a:r>
              <a:rPr lang="en-US" altLang="it-IT" sz="1200" b="1" dirty="0" smtClean="0">
                <a:solidFill>
                  <a:srgbClr val="000066"/>
                </a:solidFill>
                <a:cs typeface="Arial" charset="0"/>
              </a:rPr>
              <a:t>can be rotated with </a:t>
            </a:r>
            <a:r>
              <a:rPr lang="en-US" altLang="it-IT" sz="1200" b="1" dirty="0" err="1" smtClean="0">
                <a:solidFill>
                  <a:srgbClr val="000066"/>
                </a:solidFill>
                <a:cs typeface="Arial" charset="0"/>
              </a:rPr>
              <a:t>Ambix</a:t>
            </a:r>
            <a:r>
              <a:rPr lang="en-US" altLang="it-IT" sz="1200" b="1" dirty="0" smtClean="0">
                <a:solidFill>
                  <a:srgbClr val="000066"/>
                </a:solidFill>
                <a:cs typeface="Arial" charset="0"/>
              </a:rPr>
              <a:t>-Encoder</a:t>
            </a:r>
            <a:endParaRPr lang="en-US" altLang="it-IT" sz="1200" b="1" dirty="0" smtClean="0">
              <a:solidFill>
                <a:srgbClr val="000066"/>
              </a:solidFill>
              <a:cs typeface="Arial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200" b="1" dirty="0" smtClean="0">
                <a:solidFill>
                  <a:srgbClr val="000066"/>
                </a:solidFill>
                <a:cs typeface="Arial" charset="0"/>
              </a:rPr>
              <a:t>The resulting 16-channels HOA signal is sent to the 16x32 beamforming filter matrix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200" b="1" dirty="0" smtClean="0">
                <a:solidFill>
                  <a:srgbClr val="000066"/>
                </a:solidFill>
                <a:cs typeface="Arial" charset="0"/>
              </a:rPr>
              <a:t>The 32 channels feed the spherical loudspeaker array</a:t>
            </a:r>
            <a:endParaRPr lang="en-US" altLang="it-IT" sz="1200" b="1" dirty="0">
              <a:solidFill>
                <a:srgbClr val="000066"/>
              </a:solidFill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484" y="3096740"/>
            <a:ext cx="3209528" cy="1952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9417" y="3437699"/>
            <a:ext cx="1976636" cy="1989675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53" y="3486097"/>
            <a:ext cx="2829992" cy="134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829934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457200" y="-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000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Demonstration </a:t>
            </a:r>
            <a:r>
              <a:rPr lang="en-GB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of a spherical source with 32 loudspeakers</a:t>
            </a:r>
            <a:endParaRPr lang="it-IT" sz="2000" dirty="0">
              <a:solidFill>
                <a:srgbClr val="000066"/>
              </a:solidFill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533400" y="609600"/>
            <a:ext cx="8077200" cy="0"/>
          </a:xfrm>
          <a:prstGeom prst="line">
            <a:avLst/>
          </a:prstGeom>
          <a:noFill/>
          <a:ln w="2540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152402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3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5" name="Rectangle 44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7" name="Rectangle 48"/>
          <p:cNvSpPr>
            <a:spLocks noChangeArrowheads="1"/>
          </p:cNvSpPr>
          <p:nvPr/>
        </p:nvSpPr>
        <p:spPr bwMode="auto">
          <a:xfrm>
            <a:off x="152402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8" name="Rectangle 55"/>
          <p:cNvSpPr>
            <a:spLocks noChangeArrowheads="1"/>
          </p:cNvSpPr>
          <p:nvPr/>
        </p:nvSpPr>
        <p:spPr bwMode="auto">
          <a:xfrm>
            <a:off x="304802" y="3487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 Box 158"/>
          <p:cNvSpPr txBox="1">
            <a:spLocks noChangeArrowheads="1"/>
          </p:cNvSpPr>
          <p:nvPr/>
        </p:nvSpPr>
        <p:spPr bwMode="auto">
          <a:xfrm>
            <a:off x="468315" y="765175"/>
            <a:ext cx="81359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it-IT" sz="1800" b="1" dirty="0" smtClean="0">
                <a:solidFill>
                  <a:srgbClr val="000066"/>
                </a:solidFill>
                <a:cs typeface="Arial" charset="0"/>
              </a:rPr>
              <a:t>By Angelo Farina and Lorenzo </a:t>
            </a:r>
            <a:r>
              <a:rPr lang="en-US" altLang="it-IT" sz="1800" b="1" dirty="0" err="1" smtClean="0">
                <a:solidFill>
                  <a:srgbClr val="000066"/>
                </a:solidFill>
                <a:cs typeface="Arial" charset="0"/>
              </a:rPr>
              <a:t>Chiesi</a:t>
            </a:r>
            <a:endParaRPr lang="en-US" altLang="it-IT" sz="1800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32" name="Text Box 158"/>
          <p:cNvSpPr txBox="1">
            <a:spLocks noChangeArrowheads="1"/>
          </p:cNvSpPr>
          <p:nvPr/>
        </p:nvSpPr>
        <p:spPr bwMode="auto">
          <a:xfrm>
            <a:off x="1351317" y="4825032"/>
            <a:ext cx="4805837" cy="191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600" b="1" dirty="0" smtClean="0">
                <a:solidFill>
                  <a:srgbClr val="000066"/>
                </a:solidFill>
                <a:cs typeface="Arial" charset="0"/>
              </a:rPr>
              <a:t>Recording with a 32-capsules cylindrical microphone array and 8 GoPro Session cameras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600" b="1" dirty="0" smtClean="0">
                <a:solidFill>
                  <a:srgbClr val="000066"/>
                </a:solidFill>
                <a:cs typeface="Arial" charset="0"/>
              </a:rPr>
              <a:t>Processing to 1</a:t>
            </a:r>
            <a:r>
              <a:rPr lang="en-US" altLang="it-IT" sz="1600" b="1" baseline="30000" dirty="0" smtClean="0">
                <a:solidFill>
                  <a:srgbClr val="000066"/>
                </a:solidFill>
                <a:cs typeface="Arial" charset="0"/>
              </a:rPr>
              <a:t>st</a:t>
            </a:r>
            <a:r>
              <a:rPr lang="en-US" altLang="it-IT" sz="1600" b="1" dirty="0" smtClean="0">
                <a:solidFill>
                  <a:srgbClr val="000066"/>
                </a:solidFill>
                <a:cs typeface="Arial" charset="0"/>
              </a:rPr>
              <a:t> or  3</a:t>
            </a:r>
            <a:r>
              <a:rPr lang="en-US" altLang="it-IT" sz="1600" b="1" baseline="30000" dirty="0" smtClean="0">
                <a:solidFill>
                  <a:srgbClr val="000066"/>
                </a:solidFill>
                <a:cs typeface="Arial" charset="0"/>
              </a:rPr>
              <a:t>rd</a:t>
            </a:r>
            <a:r>
              <a:rPr lang="en-US" altLang="it-IT" sz="1600" b="1" dirty="0">
                <a:solidFill>
                  <a:srgbClr val="000066"/>
                </a:solidFill>
                <a:cs typeface="Arial" charset="0"/>
              </a:rPr>
              <a:t> </a:t>
            </a:r>
            <a:r>
              <a:rPr lang="en-US" altLang="it-IT" sz="1600" b="1" dirty="0" smtClean="0">
                <a:solidFill>
                  <a:srgbClr val="000066"/>
                </a:solidFill>
                <a:cs typeface="Arial" charset="0"/>
              </a:rPr>
              <a:t>order Ambisonics </a:t>
            </a:r>
            <a:br>
              <a:rPr lang="en-US" altLang="it-IT" sz="1600" b="1" dirty="0" smtClean="0">
                <a:solidFill>
                  <a:srgbClr val="000066"/>
                </a:solidFill>
                <a:cs typeface="Arial" charset="0"/>
              </a:rPr>
            </a:br>
            <a:r>
              <a:rPr lang="en-US" altLang="it-IT" sz="1600" b="1" dirty="0" smtClean="0">
                <a:solidFill>
                  <a:srgbClr val="000066"/>
                </a:solidFill>
                <a:cs typeface="Arial" charset="0"/>
              </a:rPr>
              <a:t>(4 or 16 channels)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</a:pPr>
            <a:r>
              <a:rPr lang="en-US" altLang="it-IT" sz="1600" b="1" dirty="0" smtClean="0">
                <a:solidFill>
                  <a:srgbClr val="000066"/>
                </a:solidFill>
                <a:cs typeface="Arial" charset="0"/>
              </a:rPr>
              <a:t>Using the Jump Inspector player on a Samsung Gear VR device</a:t>
            </a:r>
            <a:endParaRPr lang="en-US" altLang="it-IT" sz="1600" b="1" dirty="0">
              <a:solidFill>
                <a:srgbClr val="000066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286091" y="5050094"/>
            <a:ext cx="1904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smtClean="0"/>
              <a:t>DEMO </a:t>
            </a:r>
            <a:r>
              <a:rPr lang="en-GB" sz="4000" dirty="0"/>
              <a:t>4</a:t>
            </a:r>
            <a:endParaRPr lang="it-IT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154" y="4068155"/>
            <a:ext cx="2738652" cy="26717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67" y="1254641"/>
            <a:ext cx="2132673" cy="3203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83" y="1254641"/>
            <a:ext cx="4189227" cy="2788723"/>
          </a:xfrm>
          <a:prstGeom prst="rect">
            <a:avLst/>
          </a:prstGeom>
        </p:spPr>
      </p:pic>
      <p:pic>
        <p:nvPicPr>
          <p:cNvPr id="1026" name="Picture 2" descr="https://apkdot.com/wp-content/uploads/2016/07/jump-inspecto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062" y="1135063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22051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758</Words>
  <Application>Microsoft Office PowerPoint</Application>
  <PresentationFormat>On-screen Show (4:3)</PresentationFormat>
  <Paragraphs>92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Trebuchet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Angelo Farina</dc:creator>
  <cp:lastModifiedBy>Angelo Farina</cp:lastModifiedBy>
  <cp:revision>13</cp:revision>
  <dcterms:created xsi:type="dcterms:W3CDTF">2016-07-16T19:09:44Z</dcterms:created>
  <dcterms:modified xsi:type="dcterms:W3CDTF">2016-07-19T10:41:47Z</dcterms:modified>
</cp:coreProperties>
</file>