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733" r:id="rId2"/>
    <p:sldId id="560" r:id="rId3"/>
    <p:sldId id="701" r:id="rId4"/>
    <p:sldId id="562" r:id="rId5"/>
    <p:sldId id="563" r:id="rId6"/>
    <p:sldId id="732" r:id="rId7"/>
    <p:sldId id="593" r:id="rId8"/>
    <p:sldId id="599" r:id="rId9"/>
    <p:sldId id="716" r:id="rId10"/>
    <p:sldId id="717" r:id="rId11"/>
  </p:sldIdLst>
  <p:sldSz cx="9144000" cy="6858000" type="letter"/>
  <p:notesSz cx="6797675" cy="9926638"/>
  <p:custDataLst>
    <p:tags r:id="rId14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q"/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q"/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q"/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q"/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q"/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5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30" autoAdjust="0"/>
  </p:normalViewPr>
  <p:slideViewPr>
    <p:cSldViewPr snapToGrid="0">
      <p:cViewPr varScale="1">
        <p:scale>
          <a:sx n="98" d="100"/>
          <a:sy n="98" d="100"/>
        </p:scale>
        <p:origin x="195" y="3"/>
      </p:cViewPr>
      <p:guideLst>
        <p:guide orient="horz" pos="849"/>
        <p:guide pos="548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32"/>
    </p:cViewPr>
  </p:sorterViewPr>
  <p:notesViewPr>
    <p:cSldViewPr snapToGrid="0">
      <p:cViewPr varScale="1">
        <p:scale>
          <a:sx n="55" d="100"/>
          <a:sy n="55" d="100"/>
        </p:scale>
        <p:origin x="-12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8683FB0-9C79-5102-1631-00C724E7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220200"/>
            <a:ext cx="5572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en-US" sz="1000" b="0"/>
              <a:t>Basics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54321D-8CE4-ACA5-A5AC-EB7362EF565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8263" y="744538"/>
            <a:ext cx="6661150" cy="4995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6A5FF6-EA1A-CA97-1462-F98B447B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 i="1"/>
            </a:lvl1pPr>
          </a:lstStyle>
          <a:p>
            <a:r>
              <a:rPr lang="en-US" altLang="en-US"/>
              <a:t>2-</a:t>
            </a:r>
            <a:fld id="{A16E785C-A5F2-484F-B79A-EC28083C10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C0C693-48C9-58E0-206F-70BE543370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63738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 b="0"/>
            </a:lvl1pPr>
          </a:lstStyle>
          <a:p>
            <a:r>
              <a:rPr lang="en-US" altLang="en-US"/>
              <a:t>ADSP-2116x Workshop</a:t>
            </a:r>
            <a:endParaRPr lang="en-US" altLang="en-US" i="1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71A489-767B-5CAA-F24C-06A65165E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6083300"/>
            <a:ext cx="498475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F10C27-7C29-EF05-57C9-7CB6CC8D2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2-</a:t>
            </a:r>
            <a:fld id="{D576198E-6C5E-4C51-9913-47007996DA6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9FDEF2-28F8-DAD8-5C40-ACC9D551D9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ADSP-2116x Workshop</a:t>
            </a:r>
            <a:endParaRPr lang="en-US" altLang="en-US" i="1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685752A4-C8B7-CDF9-7680-451D9D9066A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5AA859A3-4E4D-D9B2-8CB2-E1CC924842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F565542-2D77-E413-C794-9B06B43DD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2-</a:t>
            </a:r>
            <a:fld id="{3F4B2131-6CDC-4329-8210-3243240EE2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1FF5B4-CE7C-2CAA-2BC1-1D152A8164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ADSP-2116x Workshop</a:t>
            </a:r>
            <a:endParaRPr lang="en-US" altLang="en-US" i="1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72C90268-296F-A1B8-9863-70D4D085B571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CA3A25C-C35B-B4DA-5D2F-FDBA5CDF04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A7370F-7070-EB3C-F26F-DFC39BC17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2-</a:t>
            </a:r>
            <a:fld id="{6D10F58F-09D5-4D9C-B4F4-237B46E97D9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2D7CAA-6AAF-4B6A-DEC0-457CA83AA0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ADSP-2116x Workshop</a:t>
            </a:r>
            <a:endParaRPr lang="en-US" altLang="en-US" i="1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E6427647-7233-750B-A24F-7459D1FCBFFA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D446774-3145-1EE8-56B4-D4EFA08A4C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0EEE8A-F13B-D18A-81F8-AD7807AAE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2-</a:t>
            </a:r>
            <a:fld id="{F9558E66-718C-4DA1-A96E-2D34A120DD6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820843-7D86-EF91-FFBD-93F92A8C8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ADSP-2116x Workshop</a:t>
            </a:r>
            <a:endParaRPr lang="en-US" altLang="en-US" i="1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E0490D57-6B44-954A-4ED3-FB55F173FC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 w="12700" cap="flat"/>
        </p:spPr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D2A74DC-281D-3819-73F1-4C394AEF1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ln/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7EAD-12D6-7917-A6C3-FFCE52C47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B7235-EE3D-1590-B050-5B1708064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5A10A-538C-DF1A-6E92-B55CB8A18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8332CA-CBED-4B5A-BAD7-C2F4A12CC9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B878-DA70-0A5D-1502-68F47A66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198595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2F3C-1F69-E5A9-38B2-5D2D8A6D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3EAC5-9CB4-33B6-6ED0-BEACBED7E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906E9-6C21-54C0-3795-25868F6A2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4359B-F433-45C9-A44C-CB18C3E04A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8E14-D0AF-E145-D086-96BBA195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9391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36725-D46E-7274-5515-66AF03604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266700"/>
            <a:ext cx="1943100" cy="5981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EF86D-EFCA-C80B-51D5-E5EF34E7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266700"/>
            <a:ext cx="5676900" cy="5981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08F5B-3A6E-3E97-CBB5-E6EB2639F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4E6DBA-15FC-4EDE-9559-D61E255284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D573-12F2-0E08-E099-17B51A1A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91856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C6BD-20B2-740F-9591-59BDCEE5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1AE-392C-F6EF-0284-DB01512A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4991-ECFF-1226-2C87-810ED4BBC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2DC824-F689-435C-8F98-719F6537B8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7008-F108-0FF8-31F8-7134263D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22661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4353-DC7B-6374-6581-914B6733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61CFD-0BFE-78FF-B29F-DD4FE693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9A37-DA19-9A51-71E5-4C3ED0910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6C8078-6CB1-4AEF-8623-3EBC989062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F7BD-3D55-C2A7-9565-7A03E814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5280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A03D-D6DB-41AF-1C5D-461F524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FED41-92B8-928C-8841-2DB35096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332A9-6719-F493-03B4-3B1F129A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93C6E-C5DD-C241-BEF4-29354A8DF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49D4E1-2602-45D1-A8E9-70064C269F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342FD-2AD6-62EB-6C59-99AAF5A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32065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E06C-DD2B-CADD-703F-6D73BE82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E7B37-D3D2-281A-23A2-377C7F50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E1202-EF62-4861-593F-8F82B2A9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9EB3-E7C8-A978-686A-B0BFCEF1B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6050B-0D4B-56FE-5870-D3F4FD86C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70B4F-A3F9-9957-9B65-7351860EF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6EF72-90BA-4439-A796-87567F0F69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8B9FD-8170-316C-F1AF-98360AB5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33740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3209-8896-0DB5-FE11-4902712C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2334F-F904-3442-09A9-17C7F3D7B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1AE396-0207-402D-BA69-042A232791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5EBF8-7F25-8047-86BB-A5F9D045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7679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D0D-E2BF-0CA1-A042-B7B5CF575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75075-77C8-4F96-A85B-3986A32038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87C0F-DEF4-EF65-EA57-79CB16A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10819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EA77-29A7-79F7-CF89-5F8A71DA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26E0-9CC4-CC1E-23DA-90598A55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B79C8-59E2-401A-8B5A-7BB01767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8C5B1-18F7-EAE6-2C36-3273D47DE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2EC96-F5A3-49CD-8E6E-48D0AABCD6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46822-1396-09BD-35DB-5DB6F8D3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21132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F122-F8D2-CABC-A5F9-BFB8ACE9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D6C3C-DD96-7445-7366-FF33F83B4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47203-EE92-B336-C615-EB2D8970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8E37D-1E7F-089C-8C62-F868BFC85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D64C2-45E3-4F48-8357-A1BB3E15A6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BAA25-4485-28E2-21F3-4B9B6763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  <p:extLst>
      <p:ext uri="{BB962C8B-B14F-4D97-AF65-F5344CB8AC3E}">
        <p14:creationId xmlns:p14="http://schemas.microsoft.com/office/powerpoint/2010/main" val="276506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6BEB888-F8ED-707A-8B85-358DA6163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67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1185FAC-ECA8-0FC8-7EEE-3016A57A3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BE690910-D795-1932-0A82-7C408D785D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/>
            </a:lvl1pPr>
          </a:lstStyle>
          <a:p>
            <a:fld id="{7E5DE0E6-5ED1-4F7E-8CAD-FEB5434C59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4DB5F5D-C7F0-8088-E484-BE73152F25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0025"/>
            <a:ext cx="2895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Elaborazione numerica del suono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·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-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·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9C25FA9-D0FF-77B7-B349-7293AF04A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D473-C21B-4443-82F4-45F7E4D37B8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6AC8FC-A6CC-4767-34C1-B9B80ADA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353E358D-F124-0EF5-2037-B8DA80EF6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2743200"/>
            <a:ext cx="7772400" cy="838200"/>
          </a:xfrm>
        </p:spPr>
        <p:txBody>
          <a:bodyPr/>
          <a:lstStyle/>
          <a:p>
            <a:r>
              <a:rPr lang="en-GB" altLang="en-US" sz="3600" dirty="0" err="1"/>
              <a:t>Elaborazione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numerica</a:t>
            </a:r>
            <a:r>
              <a:rPr lang="en-GB" altLang="en-US" sz="3600" dirty="0"/>
              <a:t> del </a:t>
            </a:r>
            <a:r>
              <a:rPr lang="en-GB" altLang="en-US" sz="3600" dirty="0" err="1"/>
              <a:t>suono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en-GB" altLang="en-US" sz="3200" dirty="0" err="1"/>
              <a:t>Campionamento</a:t>
            </a:r>
            <a:r>
              <a:rPr lang="en-GB" altLang="en-US" sz="3200" dirty="0"/>
              <a:t>, </a:t>
            </a:r>
            <a:br>
              <a:rPr lang="en-GB" altLang="en-US" sz="3200" dirty="0"/>
            </a:br>
            <a:r>
              <a:rPr lang="en-GB" altLang="en-US" sz="3200" dirty="0" err="1"/>
              <a:t>Risposta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all’Impulso</a:t>
            </a:r>
            <a:r>
              <a:rPr lang="en-GB" altLang="en-US" sz="3200" dirty="0"/>
              <a:t> </a:t>
            </a:r>
            <a:br>
              <a:rPr lang="en-GB" altLang="en-US" sz="3200" dirty="0"/>
            </a:br>
            <a:r>
              <a:rPr lang="en-GB" altLang="en-US" sz="3200" dirty="0"/>
              <a:t>e </a:t>
            </a:r>
            <a:r>
              <a:rPr lang="en-GB" altLang="en-US" sz="3200" dirty="0" err="1"/>
              <a:t>filtraggio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digitale</a:t>
            </a:r>
            <a:r>
              <a:rPr lang="en-GB" altLang="en-US" sz="3200" dirty="0"/>
              <a:t>,</a:t>
            </a:r>
            <a:br>
              <a:rPr lang="en-GB" altLang="en-US" sz="3200" dirty="0"/>
            </a:br>
            <a:r>
              <a:rPr lang="en-GB" altLang="en-US" sz="3200" dirty="0" err="1"/>
              <a:t>auralizzazione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AAD9DF2-F47B-B21D-9AD6-54AC4DA1F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832B-DCA7-4B11-B3F5-D7BDFEE23F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1BD572-9D36-A885-33ED-A3254F78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/>
              <a:t>Elaborazione</a:t>
            </a:r>
            <a:r>
              <a:rPr lang="en-US" altLang="en-US" dirty="0"/>
              <a:t> </a:t>
            </a:r>
            <a:r>
              <a:rPr lang="en-US" altLang="en-US" dirty="0" err="1"/>
              <a:t>numerica</a:t>
            </a:r>
            <a:r>
              <a:rPr lang="en-US" altLang="en-US" dirty="0"/>
              <a:t> del </a:t>
            </a:r>
            <a:r>
              <a:rPr lang="en-US" altLang="en-US" dirty="0" err="1"/>
              <a:t>suono</a:t>
            </a:r>
            <a:endParaRPr lang="en-US" altLang="en-US" dirty="0"/>
          </a:p>
        </p:txBody>
      </p:sp>
      <p:sp>
        <p:nvSpPr>
          <p:cNvPr id="457730" name="Text Box 2">
            <a:extLst>
              <a:ext uri="{FF2B5EF4-FFF2-40B4-BE49-F238E27FC236}">
                <a16:creationId xmlns:a16="http://schemas.microsoft.com/office/drawing/2014/main" id="{FE13C732-21A3-1E60-F8B1-92AA9EF06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659" y="4581692"/>
            <a:ext cx="1033462" cy="34448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h(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7731" name="Text Box 3">
            <a:extLst>
              <a:ext uri="{FF2B5EF4-FFF2-40B4-BE49-F238E27FC236}">
                <a16:creationId xmlns:a16="http://schemas.microsoft.com/office/drawing/2014/main" id="{7B7CA134-7F9A-7C3B-9CE5-784F40A9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31" y="4552547"/>
            <a:ext cx="1035050" cy="344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x(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7732" name="Rectangle 4">
            <a:extLst>
              <a:ext uri="{FF2B5EF4-FFF2-40B4-BE49-F238E27FC236}">
                <a16:creationId xmlns:a16="http://schemas.microsoft.com/office/drawing/2014/main" id="{8FD2F183-3950-09B0-8779-5F914DD9C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9165"/>
            <a:ext cx="7772400" cy="838200"/>
          </a:xfrm>
          <a:noFill/>
          <a:ln/>
        </p:spPr>
        <p:txBody>
          <a:bodyPr/>
          <a:lstStyle/>
          <a:p>
            <a:r>
              <a:rPr lang="it-IT" altLang="en-US" dirty="0" err="1"/>
              <a:t>Auralizzazione</a:t>
            </a:r>
            <a:endParaRPr lang="en-US" altLang="en-US" dirty="0"/>
          </a:p>
        </p:txBody>
      </p:sp>
      <p:sp>
        <p:nvSpPr>
          <p:cNvPr id="457733" name="Rectangle 5">
            <a:extLst>
              <a:ext uri="{FF2B5EF4-FFF2-40B4-BE49-F238E27FC236}">
                <a16:creationId xmlns:a16="http://schemas.microsoft.com/office/drawing/2014/main" id="{E0FBCB42-F1F1-86DE-CE1D-F93E22519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029753"/>
            <a:ext cx="7696200" cy="1800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dirty="0"/>
              <a:t>L’</a:t>
            </a:r>
            <a:r>
              <a:rPr lang="it-IT" altLang="en-US" dirty="0" err="1"/>
              <a:t>auralizzazione</a:t>
            </a:r>
            <a:r>
              <a:rPr lang="it-IT" altLang="en-US" dirty="0"/>
              <a:t> consiste nel riprodurre la sensazione sonora di un ambiente, mediante creazione di suoni udibili</a:t>
            </a:r>
            <a:r>
              <a:rPr lang="en-US" altLang="en-US" dirty="0"/>
              <a:t> </a:t>
            </a:r>
          </a:p>
          <a:p>
            <a:pPr>
              <a:lnSpc>
                <a:spcPct val="80000"/>
              </a:lnSpc>
            </a:pPr>
            <a:r>
              <a:rPr lang="it-IT" altLang="en-US" dirty="0"/>
              <a:t>La tecnica più comunemente impiegata consiste nella convoluzione della risposta all’impulso dell’ambiente (misurata o calcolata a computer) con un brano di musica o di parlato anecoico</a:t>
            </a:r>
            <a:endParaRPr lang="en-US" altLang="en-US" dirty="0"/>
          </a:p>
        </p:txBody>
      </p:sp>
      <p:sp>
        <p:nvSpPr>
          <p:cNvPr id="457734" name="Rectangle 6">
            <a:extLst>
              <a:ext uri="{FF2B5EF4-FFF2-40B4-BE49-F238E27FC236}">
                <a16:creationId xmlns:a16="http://schemas.microsoft.com/office/drawing/2014/main" id="{DED5CBD9-A23C-CA66-BCE7-C058291E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562" y="3018005"/>
            <a:ext cx="920750" cy="91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35" name="Oval 7">
            <a:extLst>
              <a:ext uri="{FF2B5EF4-FFF2-40B4-BE49-F238E27FC236}">
                <a16:creationId xmlns:a16="http://schemas.microsoft.com/office/drawing/2014/main" id="{B64DC014-7B63-324D-92C7-F37C46C1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450" y="3133893"/>
            <a:ext cx="688975" cy="6889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36" name="Line 8">
            <a:extLst>
              <a:ext uri="{FF2B5EF4-FFF2-40B4-BE49-F238E27FC236}">
                <a16:creationId xmlns:a16="http://schemas.microsoft.com/office/drawing/2014/main" id="{5F521495-1060-6718-4F31-8F48F92FC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4312" y="3478380"/>
            <a:ext cx="688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737" name="Rectangle 9">
            <a:extLst>
              <a:ext uri="{FF2B5EF4-FFF2-40B4-BE49-F238E27FC236}">
                <a16:creationId xmlns:a16="http://schemas.microsoft.com/office/drawing/2014/main" id="{70FEBFBD-5F40-6338-3339-A6AA56EA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87" y="3133893"/>
            <a:ext cx="688975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38" name="Freeform 10">
            <a:extLst>
              <a:ext uri="{FF2B5EF4-FFF2-40B4-BE49-F238E27FC236}">
                <a16:creationId xmlns:a16="http://schemas.microsoft.com/office/drawing/2014/main" id="{6BD0F58B-A779-34D9-BB75-F520A83051CE}"/>
              </a:ext>
            </a:extLst>
          </p:cNvPr>
          <p:cNvSpPr>
            <a:spLocks/>
          </p:cNvSpPr>
          <p:nvPr/>
        </p:nvSpPr>
        <p:spPr bwMode="auto">
          <a:xfrm>
            <a:off x="3533475" y="3248193"/>
            <a:ext cx="344487" cy="460375"/>
          </a:xfrm>
          <a:custGeom>
            <a:avLst/>
            <a:gdLst>
              <a:gd name="T0" fmla="*/ 0 w 543"/>
              <a:gd name="T1" fmla="*/ 0 h 724"/>
              <a:gd name="T2" fmla="*/ 0 w 543"/>
              <a:gd name="T3" fmla="*/ 724 h 724"/>
              <a:gd name="T4" fmla="*/ 543 w 543"/>
              <a:gd name="T5" fmla="*/ 362 h 724"/>
              <a:gd name="T6" fmla="*/ 0 w 543"/>
              <a:gd name="T7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3" h="724">
                <a:moveTo>
                  <a:pt x="0" y="0"/>
                </a:moveTo>
                <a:lnTo>
                  <a:pt x="0" y="724"/>
                </a:lnTo>
                <a:lnTo>
                  <a:pt x="543" y="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39" name="Line 11">
            <a:extLst>
              <a:ext uri="{FF2B5EF4-FFF2-40B4-BE49-F238E27FC236}">
                <a16:creationId xmlns:a16="http://schemas.microsoft.com/office/drawing/2014/main" id="{A78E2D99-852E-4AF2-21AA-9921DBF19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262" y="3478380"/>
            <a:ext cx="690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740" name="Rectangle 12">
            <a:extLst>
              <a:ext uri="{FF2B5EF4-FFF2-40B4-BE49-F238E27FC236}">
                <a16:creationId xmlns:a16="http://schemas.microsoft.com/office/drawing/2014/main" id="{D60C23E2-357D-080B-CC9A-DCBB8DCF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825" y="3248193"/>
            <a:ext cx="458787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41" name="Rectangle 13">
            <a:extLst>
              <a:ext uri="{FF2B5EF4-FFF2-40B4-BE49-F238E27FC236}">
                <a16:creationId xmlns:a16="http://schemas.microsoft.com/office/drawing/2014/main" id="{9F15EE06-9668-0591-2843-181B37E2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125" y="3362493"/>
            <a:ext cx="344487" cy="2301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42" name="Freeform 14">
            <a:extLst>
              <a:ext uri="{FF2B5EF4-FFF2-40B4-BE49-F238E27FC236}">
                <a16:creationId xmlns:a16="http://schemas.microsoft.com/office/drawing/2014/main" id="{B5107C06-278A-6D3F-1378-CEB13C8C6D78}"/>
              </a:ext>
            </a:extLst>
          </p:cNvPr>
          <p:cNvSpPr>
            <a:spLocks/>
          </p:cNvSpPr>
          <p:nvPr/>
        </p:nvSpPr>
        <p:spPr bwMode="auto">
          <a:xfrm>
            <a:off x="5141612" y="2787818"/>
            <a:ext cx="230188" cy="1265237"/>
          </a:xfrm>
          <a:custGeom>
            <a:avLst/>
            <a:gdLst>
              <a:gd name="T0" fmla="*/ 0 w 362"/>
              <a:gd name="T1" fmla="*/ 724 h 1991"/>
              <a:gd name="T2" fmla="*/ 362 w 362"/>
              <a:gd name="T3" fmla="*/ 0 h 1991"/>
              <a:gd name="T4" fmla="*/ 362 w 362"/>
              <a:gd name="T5" fmla="*/ 1991 h 1991"/>
              <a:gd name="T6" fmla="*/ 0 w 362"/>
              <a:gd name="T7" fmla="*/ 1448 h 1991"/>
              <a:gd name="T8" fmla="*/ 0 w 362"/>
              <a:gd name="T9" fmla="*/ 724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991">
                <a:moveTo>
                  <a:pt x="0" y="724"/>
                </a:moveTo>
                <a:lnTo>
                  <a:pt x="362" y="0"/>
                </a:lnTo>
                <a:lnTo>
                  <a:pt x="362" y="1991"/>
                </a:lnTo>
                <a:lnTo>
                  <a:pt x="0" y="1448"/>
                </a:lnTo>
                <a:lnTo>
                  <a:pt x="0" y="72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43" name="Oval 15">
            <a:extLst>
              <a:ext uri="{FF2B5EF4-FFF2-40B4-BE49-F238E27FC236}">
                <a16:creationId xmlns:a16="http://schemas.microsoft.com/office/drawing/2014/main" id="{84CCE4FB-FB59-9AC3-A9E7-9DAFCAE13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637" y="3362493"/>
            <a:ext cx="228600" cy="2301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44" name="Oval 16">
            <a:extLst>
              <a:ext uri="{FF2B5EF4-FFF2-40B4-BE49-F238E27FC236}">
                <a16:creationId xmlns:a16="http://schemas.microsoft.com/office/drawing/2014/main" id="{1757CD97-5C06-66FE-AFB4-3369928D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037" y="3362493"/>
            <a:ext cx="228600" cy="230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45" name="Line 17">
            <a:extLst>
              <a:ext uri="{FF2B5EF4-FFF2-40B4-BE49-F238E27FC236}">
                <a16:creationId xmlns:a16="http://schemas.microsoft.com/office/drawing/2014/main" id="{8CBF1FF0-1C55-E6A0-C632-AABA44B74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637" y="3478380"/>
            <a:ext cx="346075" cy="0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746" name="Freeform 18">
            <a:extLst>
              <a:ext uri="{FF2B5EF4-FFF2-40B4-BE49-F238E27FC236}">
                <a16:creationId xmlns:a16="http://schemas.microsoft.com/office/drawing/2014/main" id="{7DF04476-90A3-7957-9CD7-54B0AF7C2765}"/>
              </a:ext>
            </a:extLst>
          </p:cNvPr>
          <p:cNvSpPr>
            <a:spLocks/>
          </p:cNvSpPr>
          <p:nvPr/>
        </p:nvSpPr>
        <p:spPr bwMode="auto">
          <a:xfrm>
            <a:off x="7211712" y="3459330"/>
            <a:ext cx="612775" cy="268288"/>
          </a:xfrm>
          <a:custGeom>
            <a:avLst/>
            <a:gdLst>
              <a:gd name="T0" fmla="*/ 0 w 965"/>
              <a:gd name="T1" fmla="*/ 30 h 422"/>
              <a:gd name="T2" fmla="*/ 181 w 965"/>
              <a:gd name="T3" fmla="*/ 30 h 422"/>
              <a:gd name="T4" fmla="*/ 362 w 965"/>
              <a:gd name="T5" fmla="*/ 211 h 422"/>
              <a:gd name="T6" fmla="*/ 724 w 965"/>
              <a:gd name="T7" fmla="*/ 392 h 422"/>
              <a:gd name="T8" fmla="*/ 905 w 965"/>
              <a:gd name="T9" fmla="*/ 392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422">
                <a:moveTo>
                  <a:pt x="0" y="30"/>
                </a:moveTo>
                <a:cubicBezTo>
                  <a:pt x="60" y="15"/>
                  <a:pt x="121" y="0"/>
                  <a:pt x="181" y="30"/>
                </a:cubicBezTo>
                <a:cubicBezTo>
                  <a:pt x="241" y="60"/>
                  <a:pt x="271" y="151"/>
                  <a:pt x="362" y="211"/>
                </a:cubicBezTo>
                <a:cubicBezTo>
                  <a:pt x="453" y="271"/>
                  <a:pt x="634" y="362"/>
                  <a:pt x="724" y="392"/>
                </a:cubicBezTo>
                <a:cubicBezTo>
                  <a:pt x="814" y="422"/>
                  <a:pt x="965" y="332"/>
                  <a:pt x="905" y="39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749" name="AutoShape 21">
            <a:extLst>
              <a:ext uri="{FF2B5EF4-FFF2-40B4-BE49-F238E27FC236}">
                <a16:creationId xmlns:a16="http://schemas.microsoft.com/office/drawing/2014/main" id="{5B42EAD1-F2C0-6F9E-20C1-DBD28790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468" y="4612314"/>
            <a:ext cx="746255" cy="237602"/>
          </a:xfrm>
          <a:prstGeom prst="rightArrow">
            <a:avLst>
              <a:gd name="adj1" fmla="val 50000"/>
              <a:gd name="adj2" fmla="val 12397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751" name="Text Box 23">
            <a:extLst>
              <a:ext uri="{FF2B5EF4-FFF2-40B4-BE49-F238E27FC236}">
                <a16:creationId xmlns:a16="http://schemas.microsoft.com/office/drawing/2014/main" id="{5BB7B184-9973-E1BE-D34E-903133F7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425" y="4550351"/>
            <a:ext cx="1035050" cy="3444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y(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7752" name="Text Box 24">
            <a:extLst>
              <a:ext uri="{FF2B5EF4-FFF2-40B4-BE49-F238E27FC236}">
                <a16:creationId xmlns:a16="http://schemas.microsoft.com/office/drawing/2014/main" id="{F032E271-4FC7-E973-D628-46F5DF7D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331" y="4901052"/>
            <a:ext cx="1263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</a:rPr>
              <a:t>Segnale</a:t>
            </a:r>
            <a:r>
              <a:rPr lang="en-US" altLang="en-US" sz="1400" b="0" dirty="0">
                <a:latin typeface="Times New Roman" panose="02020603050405020304" pitchFamily="18" charset="0"/>
              </a:rPr>
              <a:t> </a:t>
            </a:r>
            <a:r>
              <a:rPr lang="en-US" altLang="en-US" sz="1400" b="0" dirty="0" err="1">
                <a:latin typeface="Times New Roman" panose="02020603050405020304" pitchFamily="18" charset="0"/>
              </a:rPr>
              <a:t>anecoico</a:t>
            </a: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457753" name="Text Box 25">
            <a:extLst>
              <a:ext uri="{FF2B5EF4-FFF2-40B4-BE49-F238E27FC236}">
                <a16:creationId xmlns:a16="http://schemas.microsoft.com/office/drawing/2014/main" id="{F1143813-C5D1-3154-B374-3EA8805E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24" y="4929579"/>
            <a:ext cx="1724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</a:rPr>
              <a:t>Risposta</a:t>
            </a:r>
            <a:r>
              <a:rPr lang="en-US" altLang="en-US" sz="1400" b="0" dirty="0">
                <a:latin typeface="Times New Roman" panose="02020603050405020304" pitchFamily="18" charset="0"/>
              </a:rPr>
              <a:t> </a:t>
            </a:r>
            <a:r>
              <a:rPr lang="en-US" altLang="en-US" sz="1400" b="0" dirty="0" err="1">
                <a:latin typeface="Times New Roman" panose="02020603050405020304" pitchFamily="18" charset="0"/>
              </a:rPr>
              <a:t>all’Impulso</a:t>
            </a:r>
            <a:r>
              <a:rPr lang="en-US" altLang="en-US" sz="1400" b="0" dirty="0">
                <a:latin typeface="Times New Roman" panose="02020603050405020304" pitchFamily="18" charset="0"/>
              </a:rPr>
              <a:t> del locale</a:t>
            </a:r>
          </a:p>
        </p:txBody>
      </p:sp>
      <p:sp>
        <p:nvSpPr>
          <p:cNvPr id="457754" name="Text Box 26">
            <a:extLst>
              <a:ext uri="{FF2B5EF4-FFF2-40B4-BE49-F238E27FC236}">
                <a16:creationId xmlns:a16="http://schemas.microsoft.com/office/drawing/2014/main" id="{47F94627-BB2F-0E05-8F06-9714348D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37" y="4898856"/>
            <a:ext cx="149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</a:rPr>
              <a:t>Segnale</a:t>
            </a:r>
            <a:r>
              <a:rPr lang="en-US" altLang="en-US" sz="1400" b="0" dirty="0">
                <a:latin typeface="Times New Roman" panose="02020603050405020304" pitchFamily="18" charset="0"/>
              </a:rPr>
              <a:t> </a:t>
            </a:r>
            <a:r>
              <a:rPr lang="en-US" altLang="en-US" sz="1400" b="0" dirty="0" err="1">
                <a:latin typeface="Times New Roman" panose="02020603050405020304" pitchFamily="18" charset="0"/>
              </a:rPr>
              <a:t>auralizzato</a:t>
            </a: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457756" name="Rectangle 28">
            <a:extLst>
              <a:ext uri="{FF2B5EF4-FFF2-40B4-BE49-F238E27FC236}">
                <a16:creationId xmlns:a16="http://schemas.microsoft.com/office/drawing/2014/main" id="{249795EB-F048-C4BF-3AE4-9231BDCC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25" y="5540474"/>
            <a:ext cx="7696200" cy="9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o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 indent="-228600">
              <a:buFont typeface="Symbol" panose="05050102010706020507" pitchFamily="18" charset="2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71650" indent="-228600"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en-US" dirty="0"/>
              <a:t>I filtri possono essere lunghi anche 300.000 campioni, per cui occorre impiegare una tecnica di convoluzione veloce  basata su FFT, non si possono usare moltipliche e somma</a:t>
            </a:r>
            <a:endParaRPr lang="en-US" altLang="en-US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2DA5C4-4EE4-5020-7EDC-94689102AEF0}"/>
              </a:ext>
            </a:extLst>
          </p:cNvPr>
          <p:cNvCxnSpPr/>
          <p:nvPr/>
        </p:nvCxnSpPr>
        <p:spPr bwMode="auto">
          <a:xfrm>
            <a:off x="2149812" y="3988340"/>
            <a:ext cx="0" cy="5155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21">
            <a:extLst>
              <a:ext uri="{FF2B5EF4-FFF2-40B4-BE49-F238E27FC236}">
                <a16:creationId xmlns:a16="http://schemas.microsoft.com/office/drawing/2014/main" id="{F607467B-766A-7E52-D95F-57284C9C6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713" y="4607775"/>
            <a:ext cx="746255" cy="237602"/>
          </a:xfrm>
          <a:prstGeom prst="rightArrow">
            <a:avLst>
              <a:gd name="adj1" fmla="val 50000"/>
              <a:gd name="adj2" fmla="val 12397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CB11C2-388B-0A30-DD54-5015961079D2}"/>
              </a:ext>
            </a:extLst>
          </p:cNvPr>
          <p:cNvGrpSpPr/>
          <p:nvPr/>
        </p:nvGrpSpPr>
        <p:grpSpPr>
          <a:xfrm>
            <a:off x="3151765" y="2738335"/>
            <a:ext cx="4143976" cy="1814211"/>
            <a:chOff x="2772387" y="2806430"/>
            <a:chExt cx="4143976" cy="18142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3882A48-A8DE-25DA-CDFC-7D7DEC5CC8B5}"/>
                </a:ext>
              </a:extLst>
            </p:cNvPr>
            <p:cNvSpPr/>
            <p:nvPr/>
          </p:nvSpPr>
          <p:spPr bwMode="auto">
            <a:xfrm>
              <a:off x="2772387" y="2806430"/>
              <a:ext cx="4143976" cy="1468707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anose="05000000000000000000" pitchFamily="2" charset="2"/>
                <a:buChar char="q"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D76CD9-A136-2C7F-137D-FA32413BA0FE}"/>
                </a:ext>
              </a:extLst>
            </p:cNvPr>
            <p:cNvCxnSpPr/>
            <p:nvPr/>
          </p:nvCxnSpPr>
          <p:spPr bwMode="auto">
            <a:xfrm>
              <a:off x="4751959" y="4323777"/>
              <a:ext cx="0" cy="29686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1CF038-B3DD-1E92-D91F-FBEDEC70B815}"/>
              </a:ext>
            </a:extLst>
          </p:cNvPr>
          <p:cNvCxnSpPr/>
          <p:nvPr/>
        </p:nvCxnSpPr>
        <p:spPr bwMode="auto">
          <a:xfrm>
            <a:off x="7830972" y="3685871"/>
            <a:ext cx="0" cy="86448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09-22k">
            <a:hlinkClick r:id="" action="ppaction://media"/>
            <a:extLst>
              <a:ext uri="{FF2B5EF4-FFF2-40B4-BE49-F238E27FC236}">
                <a16:creationId xmlns:a16="http://schemas.microsoft.com/office/drawing/2014/main" id="{B9139C03-341E-28C7-DC3A-7A7247355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71472" y="4568958"/>
            <a:ext cx="304800" cy="304800"/>
          </a:xfrm>
          <a:prstGeom prst="rect">
            <a:avLst/>
          </a:prstGeom>
        </p:spPr>
      </p:pic>
      <p:pic>
        <p:nvPicPr>
          <p:cNvPr id="28" name="FOLI-P12">
            <a:hlinkClick r:id="" action="ppaction://media"/>
            <a:extLst>
              <a:ext uri="{FF2B5EF4-FFF2-40B4-BE49-F238E27FC236}">
                <a16:creationId xmlns:a16="http://schemas.microsoft.com/office/drawing/2014/main" id="{912379ED-0B8A-A65F-0372-0BCF519B63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3969" y="4607775"/>
            <a:ext cx="304800" cy="304800"/>
          </a:xfrm>
          <a:prstGeom prst="rect">
            <a:avLst/>
          </a:prstGeom>
        </p:spPr>
      </p:pic>
      <p:pic>
        <p:nvPicPr>
          <p:cNvPr id="29" name="09-FOLSP">
            <a:hlinkClick r:id="" action="ppaction://media"/>
            <a:extLst>
              <a:ext uri="{FF2B5EF4-FFF2-40B4-BE49-F238E27FC236}">
                <a16:creationId xmlns:a16="http://schemas.microsoft.com/office/drawing/2014/main" id="{EBEC4723-E3D4-2BB7-9870-7AAA68F836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51675" y="456812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2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6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B2B8B0-F086-F05A-FC90-3B275E72E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64F7-4B8E-4AD3-AAC4-0361F86E975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93722C-E28C-43A7-5152-576F3333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891B67F7-0B24-E528-4C49-CF9A75E2A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en-US" sz="3600"/>
              <a:t>Campionamento</a:t>
            </a:r>
            <a:endParaRPr lang="en-US" altLang="en-US" sz="3600"/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AA9B6E71-8AB9-7A4D-C8EB-4BF734E39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696200" cy="99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altLang="en-US" b="0"/>
              <a:t>Campionare un segnale elettrico significa determinare il suo valore ad intervalli prefissati di tempo. 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altLang="en-US" b="0"/>
              <a:t>La frequenza di campionamento (fc) è il numero di campioni ottenuti in 1 secondo</a:t>
            </a:r>
          </a:p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altLang="en-US" b="0"/>
              <a:t>Inoltre il valore ottenuto è noto solo con precisione finita, causa il “numero di bit” del convertitore, che è limitato (tipicamente compreso fra 16 e 24)</a:t>
            </a:r>
            <a:endParaRPr lang="en-US" altLang="en-US" b="0"/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D44FBA93-664F-5293-F0CC-0B78DE63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4397375"/>
            <a:ext cx="17145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E539059E-931F-C9A0-1997-1129A919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4087813"/>
            <a:ext cx="6664325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11"/>
              </a:buClr>
              <a:buFont typeface="Wingdings" panose="05000000000000000000" pitchFamily="2" charset="2"/>
              <a:buChar char="n"/>
            </a:pPr>
            <a:r>
              <a:rPr lang="it-IT" altLang="en-US" sz="2200" b="0">
                <a:latin typeface="Arial" panose="020B0604020202020204" pitchFamily="34" charset="0"/>
              </a:rPr>
              <a:t>Conseguentemente, su un piano ampiezza-tempo, la forma d’onda analogica è approssimata da una serie di punti giacenti sui nodi di un reticolo</a:t>
            </a:r>
            <a:endParaRPr lang="en-US" altLang="en-US" sz="22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91CDD17-DE5D-13F4-0282-2420D1946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FACB-E469-4CA8-9B3C-BABE41AD316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4FC066-02FA-93B0-2DFD-CFD923CE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437250" name="Rectangle 1026">
            <a:extLst>
              <a:ext uri="{FF2B5EF4-FFF2-40B4-BE49-F238E27FC236}">
                <a16:creationId xmlns:a16="http://schemas.microsoft.com/office/drawing/2014/main" id="{6E0C35FC-0253-924B-9FC7-6064143BC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Discretizzazione in ampiezza e nel tempo</a:t>
            </a:r>
            <a:endParaRPr lang="en-US" altLang="en-US"/>
          </a:p>
        </p:txBody>
      </p:sp>
      <p:sp>
        <p:nvSpPr>
          <p:cNvPr id="437252" name="Rectangle 1028">
            <a:extLst>
              <a:ext uri="{FF2B5EF4-FFF2-40B4-BE49-F238E27FC236}">
                <a16:creationId xmlns:a16="http://schemas.microsoft.com/office/drawing/2014/main" id="{BC1E7EC6-92E1-AC37-5995-A478AFAD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1263650"/>
            <a:ext cx="551656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7253" name="Line 1029">
            <a:extLst>
              <a:ext uri="{FF2B5EF4-FFF2-40B4-BE49-F238E27FC236}">
                <a16:creationId xmlns:a16="http://schemas.microsoft.com/office/drawing/2014/main" id="{AAE4A804-D6D7-CA2C-2AF4-55846F1F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4" name="Line 1030">
            <a:extLst>
              <a:ext uri="{FF2B5EF4-FFF2-40B4-BE49-F238E27FC236}">
                <a16:creationId xmlns:a16="http://schemas.microsoft.com/office/drawing/2014/main" id="{008C9BE1-15CE-DBF3-65DF-24093D526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8925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5" name="Line 1031">
            <a:extLst>
              <a:ext uri="{FF2B5EF4-FFF2-40B4-BE49-F238E27FC236}">
                <a16:creationId xmlns:a16="http://schemas.microsoft.com/office/drawing/2014/main" id="{AD7AF7D4-3F3C-D13F-2D69-CB0A16D64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6" name="Line 1032">
            <a:extLst>
              <a:ext uri="{FF2B5EF4-FFF2-40B4-BE49-F238E27FC236}">
                <a16:creationId xmlns:a16="http://schemas.microsoft.com/office/drawing/2014/main" id="{EB347107-763B-5C3E-87D9-C48B7D2CA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7" name="Line 1033">
            <a:extLst>
              <a:ext uri="{FF2B5EF4-FFF2-40B4-BE49-F238E27FC236}">
                <a16:creationId xmlns:a16="http://schemas.microsoft.com/office/drawing/2014/main" id="{319E42AF-660B-E97D-50EC-07D6BD36E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8" name="Line 1034">
            <a:extLst>
              <a:ext uri="{FF2B5EF4-FFF2-40B4-BE49-F238E27FC236}">
                <a16:creationId xmlns:a16="http://schemas.microsoft.com/office/drawing/2014/main" id="{5B8C1023-9177-72A8-C231-83FBEF35E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59" name="Line 1035">
            <a:extLst>
              <a:ext uri="{FF2B5EF4-FFF2-40B4-BE49-F238E27FC236}">
                <a16:creationId xmlns:a16="http://schemas.microsoft.com/office/drawing/2014/main" id="{18EB7544-835F-000D-7445-C51341FE4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0" name="Line 1036">
            <a:extLst>
              <a:ext uri="{FF2B5EF4-FFF2-40B4-BE49-F238E27FC236}">
                <a16:creationId xmlns:a16="http://schemas.microsoft.com/office/drawing/2014/main" id="{F911B1D4-56F9-A57D-B552-0DAE0ADFD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025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1" name="Line 1037">
            <a:extLst>
              <a:ext uri="{FF2B5EF4-FFF2-40B4-BE49-F238E27FC236}">
                <a16:creationId xmlns:a16="http://schemas.microsoft.com/office/drawing/2014/main" id="{92347FD3-23EA-F62B-0976-97157B5C9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2" name="Line 1038">
            <a:extLst>
              <a:ext uri="{FF2B5EF4-FFF2-40B4-BE49-F238E27FC236}">
                <a16:creationId xmlns:a16="http://schemas.microsoft.com/office/drawing/2014/main" id="{A88062CF-A126-0819-41B8-65E424291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3" name="Line 1039">
            <a:extLst>
              <a:ext uri="{FF2B5EF4-FFF2-40B4-BE49-F238E27FC236}">
                <a16:creationId xmlns:a16="http://schemas.microsoft.com/office/drawing/2014/main" id="{BDFC1B92-15AA-06B5-B88A-E9574D6B6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488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4" name="Line 1040">
            <a:extLst>
              <a:ext uri="{FF2B5EF4-FFF2-40B4-BE49-F238E27FC236}">
                <a16:creationId xmlns:a16="http://schemas.microsoft.com/office/drawing/2014/main" id="{5AE17316-1FAE-6155-D15D-43E507547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6975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5" name="Line 1041">
            <a:extLst>
              <a:ext uri="{FF2B5EF4-FFF2-40B4-BE49-F238E27FC236}">
                <a16:creationId xmlns:a16="http://schemas.microsoft.com/office/drawing/2014/main" id="{9B47CD7C-CEDA-783F-6837-3EA3DAA07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050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6" name="Line 1042">
            <a:extLst>
              <a:ext uri="{FF2B5EF4-FFF2-40B4-BE49-F238E27FC236}">
                <a16:creationId xmlns:a16="http://schemas.microsoft.com/office/drawing/2014/main" id="{7B76F5A5-BF01-499A-F449-CD8F9C9C9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538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7" name="Line 1043">
            <a:extLst>
              <a:ext uri="{FF2B5EF4-FFF2-40B4-BE49-F238E27FC236}">
                <a16:creationId xmlns:a16="http://schemas.microsoft.com/office/drawing/2014/main" id="{38A962E6-087C-9D17-2ECC-0325FBC18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2025" y="1263650"/>
            <a:ext cx="0" cy="344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8" name="Line 1044">
            <a:extLst>
              <a:ext uri="{FF2B5EF4-FFF2-40B4-BE49-F238E27FC236}">
                <a16:creationId xmlns:a16="http://schemas.microsoft.com/office/drawing/2014/main" id="{22E05A0B-50BB-2D7D-278A-1D6C6C9A6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1609725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69" name="Line 1045">
            <a:extLst>
              <a:ext uri="{FF2B5EF4-FFF2-40B4-BE49-F238E27FC236}">
                <a16:creationId xmlns:a16="http://schemas.microsoft.com/office/drawing/2014/main" id="{B17FE513-E4BF-0304-75A2-E62BB2EAC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1954213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0" name="Line 1046">
            <a:extLst>
              <a:ext uri="{FF2B5EF4-FFF2-40B4-BE49-F238E27FC236}">
                <a16:creationId xmlns:a16="http://schemas.microsoft.com/office/drawing/2014/main" id="{3CA2B5D4-034A-E2AC-ED74-DA3F5921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298700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1" name="Line 1047">
            <a:extLst>
              <a:ext uri="{FF2B5EF4-FFF2-40B4-BE49-F238E27FC236}">
                <a16:creationId xmlns:a16="http://schemas.microsoft.com/office/drawing/2014/main" id="{49A60C05-6AF2-0E3A-2AED-C19B4EDBC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643188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2" name="Line 1048">
            <a:extLst>
              <a:ext uri="{FF2B5EF4-FFF2-40B4-BE49-F238E27FC236}">
                <a16:creationId xmlns:a16="http://schemas.microsoft.com/office/drawing/2014/main" id="{BA4E652F-83F2-1BF7-A191-033F91F7B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987675"/>
            <a:ext cx="55165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3" name="Line 1049">
            <a:extLst>
              <a:ext uri="{FF2B5EF4-FFF2-40B4-BE49-F238E27FC236}">
                <a16:creationId xmlns:a16="http://schemas.microsoft.com/office/drawing/2014/main" id="{249B3961-6902-233D-9FC5-287C38622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3333750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4" name="Line 1050">
            <a:extLst>
              <a:ext uri="{FF2B5EF4-FFF2-40B4-BE49-F238E27FC236}">
                <a16:creationId xmlns:a16="http://schemas.microsoft.com/office/drawing/2014/main" id="{96A1122A-5EB4-8266-1DB9-CBE60CFB6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3678238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5" name="Line 1051">
            <a:extLst>
              <a:ext uri="{FF2B5EF4-FFF2-40B4-BE49-F238E27FC236}">
                <a16:creationId xmlns:a16="http://schemas.microsoft.com/office/drawing/2014/main" id="{102C1994-4337-8F7B-529F-500CB6500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4022725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6" name="Line 1052">
            <a:extLst>
              <a:ext uri="{FF2B5EF4-FFF2-40B4-BE49-F238E27FC236}">
                <a16:creationId xmlns:a16="http://schemas.microsoft.com/office/drawing/2014/main" id="{D6CFF338-3705-63A4-C4E4-6A3FF32DB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4367213"/>
            <a:ext cx="551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7" name="Line 1053">
            <a:extLst>
              <a:ext uri="{FF2B5EF4-FFF2-40B4-BE49-F238E27FC236}">
                <a16:creationId xmlns:a16="http://schemas.microsoft.com/office/drawing/2014/main" id="{64278492-8467-4FF1-9B61-B4B115091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4941888"/>
            <a:ext cx="344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78" name="Text Box 1054">
            <a:extLst>
              <a:ext uri="{FF2B5EF4-FFF2-40B4-BE49-F238E27FC236}">
                <a16:creationId xmlns:a16="http://schemas.microsoft.com/office/drawing/2014/main" id="{BD9FD2C9-5996-97D6-B786-506D7E121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4941888"/>
            <a:ext cx="5746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Symbol" panose="05050102010706020507" pitchFamily="18" charset="2"/>
              </a:rPr>
              <a:t>Dt</a:t>
            </a:r>
          </a:p>
        </p:txBody>
      </p:sp>
      <p:sp>
        <p:nvSpPr>
          <p:cNvPr id="437279" name="Freeform 1055">
            <a:extLst>
              <a:ext uri="{FF2B5EF4-FFF2-40B4-BE49-F238E27FC236}">
                <a16:creationId xmlns:a16="http://schemas.microsoft.com/office/drawing/2014/main" id="{E9D5FD0D-21AC-007C-955A-FA3E9D2D435D}"/>
              </a:ext>
            </a:extLst>
          </p:cNvPr>
          <p:cNvSpPr>
            <a:spLocks/>
          </p:cNvSpPr>
          <p:nvPr/>
        </p:nvSpPr>
        <p:spPr bwMode="auto">
          <a:xfrm>
            <a:off x="2139950" y="1779588"/>
            <a:ext cx="5516563" cy="2486025"/>
          </a:xfrm>
          <a:custGeom>
            <a:avLst/>
            <a:gdLst>
              <a:gd name="T0" fmla="*/ 0 w 3475"/>
              <a:gd name="T1" fmla="*/ 760 h 1566"/>
              <a:gd name="T2" fmla="*/ 123 w 3475"/>
              <a:gd name="T3" fmla="*/ 387 h 1566"/>
              <a:gd name="T4" fmla="*/ 434 w 3475"/>
              <a:gd name="T5" fmla="*/ 109 h 1566"/>
              <a:gd name="T6" fmla="*/ 796 w 3475"/>
              <a:gd name="T7" fmla="*/ 109 h 1566"/>
              <a:gd name="T8" fmla="*/ 1086 w 3475"/>
              <a:gd name="T9" fmla="*/ 398 h 1566"/>
              <a:gd name="T10" fmla="*/ 1200 w 3475"/>
              <a:gd name="T11" fmla="*/ 1043 h 1566"/>
              <a:gd name="T12" fmla="*/ 1448 w 3475"/>
              <a:gd name="T13" fmla="*/ 1412 h 1566"/>
              <a:gd name="T14" fmla="*/ 1810 w 3475"/>
              <a:gd name="T15" fmla="*/ 1557 h 1566"/>
              <a:gd name="T16" fmla="*/ 1965 w 3475"/>
              <a:gd name="T17" fmla="*/ 1468 h 1566"/>
              <a:gd name="T18" fmla="*/ 2091 w 3475"/>
              <a:gd name="T19" fmla="*/ 1187 h 1566"/>
              <a:gd name="T20" fmla="*/ 2244 w 3475"/>
              <a:gd name="T21" fmla="*/ 398 h 1566"/>
              <a:gd name="T22" fmla="*/ 2461 w 3475"/>
              <a:gd name="T23" fmla="*/ 36 h 1566"/>
              <a:gd name="T24" fmla="*/ 2896 w 3475"/>
              <a:gd name="T25" fmla="*/ 181 h 1566"/>
              <a:gd name="T26" fmla="*/ 3185 w 3475"/>
              <a:gd name="T27" fmla="*/ 471 h 1566"/>
              <a:gd name="T28" fmla="*/ 3475 w 3475"/>
              <a:gd name="T29" fmla="*/ 1195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75" h="1566">
                <a:moveTo>
                  <a:pt x="0" y="760"/>
                </a:moveTo>
                <a:cubicBezTo>
                  <a:pt x="20" y="698"/>
                  <a:pt x="50" y="496"/>
                  <a:pt x="123" y="387"/>
                </a:cubicBezTo>
                <a:cubicBezTo>
                  <a:pt x="195" y="279"/>
                  <a:pt x="322" y="155"/>
                  <a:pt x="434" y="109"/>
                </a:cubicBezTo>
                <a:cubicBezTo>
                  <a:pt x="547" y="62"/>
                  <a:pt x="688" y="60"/>
                  <a:pt x="796" y="109"/>
                </a:cubicBezTo>
                <a:cubicBezTo>
                  <a:pt x="905" y="157"/>
                  <a:pt x="1019" y="243"/>
                  <a:pt x="1086" y="398"/>
                </a:cubicBezTo>
                <a:cubicBezTo>
                  <a:pt x="1153" y="554"/>
                  <a:pt x="1140" y="875"/>
                  <a:pt x="1200" y="1043"/>
                </a:cubicBezTo>
                <a:cubicBezTo>
                  <a:pt x="1260" y="1212"/>
                  <a:pt x="1346" y="1327"/>
                  <a:pt x="1448" y="1412"/>
                </a:cubicBezTo>
                <a:cubicBezTo>
                  <a:pt x="1550" y="1498"/>
                  <a:pt x="1724" y="1548"/>
                  <a:pt x="1810" y="1557"/>
                </a:cubicBezTo>
                <a:cubicBezTo>
                  <a:pt x="1896" y="1566"/>
                  <a:pt x="1918" y="1530"/>
                  <a:pt x="1965" y="1468"/>
                </a:cubicBezTo>
                <a:cubicBezTo>
                  <a:pt x="2012" y="1406"/>
                  <a:pt x="2045" y="1365"/>
                  <a:pt x="2091" y="1187"/>
                </a:cubicBezTo>
                <a:cubicBezTo>
                  <a:pt x="2137" y="1009"/>
                  <a:pt x="2183" y="590"/>
                  <a:pt x="2244" y="398"/>
                </a:cubicBezTo>
                <a:cubicBezTo>
                  <a:pt x="2306" y="207"/>
                  <a:pt x="2353" y="73"/>
                  <a:pt x="2461" y="36"/>
                </a:cubicBezTo>
                <a:cubicBezTo>
                  <a:pt x="2570" y="0"/>
                  <a:pt x="2775" y="109"/>
                  <a:pt x="2896" y="181"/>
                </a:cubicBezTo>
                <a:cubicBezTo>
                  <a:pt x="3017" y="254"/>
                  <a:pt x="3089" y="302"/>
                  <a:pt x="3185" y="471"/>
                </a:cubicBezTo>
                <a:cubicBezTo>
                  <a:pt x="3282" y="640"/>
                  <a:pt x="3415" y="1062"/>
                  <a:pt x="3475" y="119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81" name="Line 1057">
            <a:extLst>
              <a:ext uri="{FF2B5EF4-FFF2-40B4-BE49-F238E27FC236}">
                <a16:creationId xmlns:a16="http://schemas.microsoft.com/office/drawing/2014/main" id="{0B500F18-51F6-FF98-C750-29AF8F4D7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650" y="1609725"/>
            <a:ext cx="0" cy="344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82" name="Text Box 1058">
            <a:extLst>
              <a:ext uri="{FF2B5EF4-FFF2-40B4-BE49-F238E27FC236}">
                <a16:creationId xmlns:a16="http://schemas.microsoft.com/office/drawing/2014/main" id="{81ACD344-D4C0-5DEF-5808-7C82B7DC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1609725"/>
            <a:ext cx="5746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Symbol" panose="05050102010706020507" pitchFamily="18" charset="2"/>
              </a:rPr>
              <a:t>D</a:t>
            </a:r>
            <a:r>
              <a:rPr lang="en-US" altLang="en-US" sz="1200" b="0">
                <a:latin typeface="Times New Roman" panose="02020603050405020304" pitchFamily="18" charset="0"/>
              </a:rPr>
              <a:t>V</a:t>
            </a:r>
            <a:endParaRPr lang="en-US" altLang="en-US" sz="1200" b="0">
              <a:latin typeface="Symbol" panose="05050102010706020507" pitchFamily="18" charset="2"/>
            </a:endParaRPr>
          </a:p>
        </p:txBody>
      </p:sp>
      <p:sp>
        <p:nvSpPr>
          <p:cNvPr id="437283" name="Line 1059">
            <a:extLst>
              <a:ext uri="{FF2B5EF4-FFF2-40B4-BE49-F238E27FC236}">
                <a16:creationId xmlns:a16="http://schemas.microsoft.com/office/drawing/2014/main" id="{4F0C279E-205A-4EBB-E670-137457876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4941888"/>
            <a:ext cx="6889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284" name="Text Box 1060">
            <a:extLst>
              <a:ext uri="{FF2B5EF4-FFF2-40B4-BE49-F238E27FC236}">
                <a16:creationId xmlns:a16="http://schemas.microsoft.com/office/drawing/2014/main" id="{7172C202-DE86-0847-81D2-94780AA0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4829175"/>
            <a:ext cx="241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Segnale analogico</a:t>
            </a:r>
          </a:p>
        </p:txBody>
      </p:sp>
      <p:grpSp>
        <p:nvGrpSpPr>
          <p:cNvPr id="437287" name="Group 1063">
            <a:extLst>
              <a:ext uri="{FF2B5EF4-FFF2-40B4-BE49-F238E27FC236}">
                <a16:creationId xmlns:a16="http://schemas.microsoft.com/office/drawing/2014/main" id="{D526C33B-6E66-BA0D-7EFD-144B087222F8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1952625"/>
            <a:ext cx="5516563" cy="3563938"/>
            <a:chOff x="1348" y="1230"/>
            <a:chExt cx="3475" cy="2245"/>
          </a:xfrm>
        </p:grpSpPr>
        <p:sp>
          <p:nvSpPr>
            <p:cNvPr id="437280" name="Freeform 1056">
              <a:extLst>
                <a:ext uri="{FF2B5EF4-FFF2-40B4-BE49-F238E27FC236}">
                  <a16:creationId xmlns:a16="http://schemas.microsoft.com/office/drawing/2014/main" id="{A9A69956-8FDC-1666-C25D-3EFED2D4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230"/>
              <a:ext cx="3475" cy="1520"/>
            </a:xfrm>
            <a:custGeom>
              <a:avLst/>
              <a:gdLst>
                <a:gd name="T0" fmla="*/ 0 w 8688"/>
                <a:gd name="T1" fmla="*/ 1629 h 3801"/>
                <a:gd name="T2" fmla="*/ 543 w 8688"/>
                <a:gd name="T3" fmla="*/ 543 h 3801"/>
                <a:gd name="T4" fmla="*/ 1093 w 8688"/>
                <a:gd name="T5" fmla="*/ 3 h 3801"/>
                <a:gd name="T6" fmla="*/ 1629 w 8688"/>
                <a:gd name="T7" fmla="*/ 0 h 3801"/>
                <a:gd name="T8" fmla="*/ 2172 w 8688"/>
                <a:gd name="T9" fmla="*/ 0 h 3801"/>
                <a:gd name="T10" fmla="*/ 2715 w 8688"/>
                <a:gd name="T11" fmla="*/ 543 h 3801"/>
                <a:gd name="T12" fmla="*/ 3258 w 8688"/>
                <a:gd name="T13" fmla="*/ 2715 h 3801"/>
                <a:gd name="T14" fmla="*/ 3801 w 8688"/>
                <a:gd name="T15" fmla="*/ 3258 h 3801"/>
                <a:gd name="T16" fmla="*/ 4344 w 8688"/>
                <a:gd name="T17" fmla="*/ 3801 h 3801"/>
                <a:gd name="T18" fmla="*/ 4887 w 8688"/>
                <a:gd name="T19" fmla="*/ 3258 h 3801"/>
                <a:gd name="T20" fmla="*/ 5430 w 8688"/>
                <a:gd name="T21" fmla="*/ 1629 h 3801"/>
                <a:gd name="T22" fmla="*/ 5973 w 8688"/>
                <a:gd name="T23" fmla="*/ 0 h 3801"/>
                <a:gd name="T24" fmla="*/ 6516 w 8688"/>
                <a:gd name="T25" fmla="*/ 0 h 3801"/>
                <a:gd name="T26" fmla="*/ 7059 w 8688"/>
                <a:gd name="T27" fmla="*/ 0 h 3801"/>
                <a:gd name="T28" fmla="*/ 7602 w 8688"/>
                <a:gd name="T29" fmla="*/ 543 h 3801"/>
                <a:gd name="T30" fmla="*/ 8145 w 8688"/>
                <a:gd name="T31" fmla="*/ 1086 h 3801"/>
                <a:gd name="T32" fmla="*/ 8688 w 8688"/>
                <a:gd name="T33" fmla="*/ 2715 h 3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88" h="3801">
                  <a:moveTo>
                    <a:pt x="0" y="1629"/>
                  </a:moveTo>
                  <a:lnTo>
                    <a:pt x="543" y="543"/>
                  </a:lnTo>
                  <a:lnTo>
                    <a:pt x="1093" y="3"/>
                  </a:lnTo>
                  <a:lnTo>
                    <a:pt x="1629" y="0"/>
                  </a:lnTo>
                  <a:lnTo>
                    <a:pt x="2172" y="0"/>
                  </a:lnTo>
                  <a:lnTo>
                    <a:pt x="2715" y="543"/>
                  </a:lnTo>
                  <a:lnTo>
                    <a:pt x="3258" y="2715"/>
                  </a:lnTo>
                  <a:lnTo>
                    <a:pt x="3801" y="3258"/>
                  </a:lnTo>
                  <a:lnTo>
                    <a:pt x="4344" y="3801"/>
                  </a:lnTo>
                  <a:lnTo>
                    <a:pt x="4887" y="3258"/>
                  </a:lnTo>
                  <a:lnTo>
                    <a:pt x="5430" y="1629"/>
                  </a:lnTo>
                  <a:lnTo>
                    <a:pt x="5973" y="0"/>
                  </a:lnTo>
                  <a:lnTo>
                    <a:pt x="6516" y="0"/>
                  </a:lnTo>
                  <a:lnTo>
                    <a:pt x="7059" y="0"/>
                  </a:lnTo>
                  <a:lnTo>
                    <a:pt x="7602" y="543"/>
                  </a:lnTo>
                  <a:lnTo>
                    <a:pt x="8145" y="1086"/>
                  </a:lnTo>
                  <a:lnTo>
                    <a:pt x="8688" y="2715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7285" name="Line 1061">
              <a:extLst>
                <a:ext uri="{FF2B5EF4-FFF2-40B4-BE49-F238E27FC236}">
                  <a16:creationId xmlns:a16="http://schemas.microsoft.com/office/drawing/2014/main" id="{C4E67E4A-7C7B-A145-F457-17FADE3D2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3330"/>
              <a:ext cx="4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7286" name="Text Box 1062">
              <a:extLst>
                <a:ext uri="{FF2B5EF4-FFF2-40B4-BE49-F238E27FC236}">
                  <a16:creationId xmlns:a16="http://schemas.microsoft.com/office/drawing/2014/main" id="{0B0C46AA-C95A-1B3E-9916-98CBF9CE0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3258"/>
              <a:ext cx="152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0">
                  <a:latin typeface="Times New Roman" panose="02020603050405020304" pitchFamily="18" charset="0"/>
                </a:rPr>
                <a:t>Segnale digitale (campionato)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5C105A3-F67D-60EB-E3B1-004ACA0AF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AA87-8016-4058-A5A6-96513AD202E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B6DED03-1A17-61CD-23C3-31E33050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406CD415-2F3E-8106-185D-AC0942ADA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674688"/>
            <a:ext cx="7772400" cy="838200"/>
          </a:xfrm>
          <a:noFill/>
          <a:ln/>
        </p:spPr>
        <p:txBody>
          <a:bodyPr/>
          <a:lstStyle/>
          <a:p>
            <a:r>
              <a:rPr lang="it-IT" altLang="en-US"/>
              <a:t>Puo’ il segnale campionato rappresentare “fedelmente” quello originale?</a:t>
            </a:r>
            <a:endParaRPr lang="en-US" altLang="en-US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9C2062C-AE6E-0B49-1762-BDBCD8DC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11"/>
              </a:buClr>
              <a:buFont typeface="Wingdings" panose="05000000000000000000" pitchFamily="2" charset="2"/>
              <a:buChar char="n"/>
            </a:pPr>
            <a:r>
              <a:rPr lang="it-IT" altLang="en-US" b="0">
                <a:latin typeface="Arial" panose="020B0604020202020204" pitchFamily="34" charset="0"/>
              </a:rPr>
              <a:t>Sì, ma solo se si rispetta il teorema di Shannon: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DA9A6B95-D24A-CF39-D8D5-B23543D4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2419350"/>
            <a:ext cx="721042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11"/>
              </a:buClr>
              <a:buFont typeface="Wingdings" panose="05000000000000000000" pitchFamily="2" charset="2"/>
              <a:buNone/>
            </a:pPr>
            <a:r>
              <a:rPr lang="it-IT" altLang="en-US" b="0">
                <a:latin typeface="Arial" panose="020B0604020202020204" pitchFamily="34" charset="0"/>
              </a:rPr>
              <a:t>	“</a:t>
            </a:r>
            <a:r>
              <a:rPr lang="it-IT" altLang="en-US" b="0" i="1">
                <a:latin typeface="Arial" panose="020B0604020202020204" pitchFamily="34" charset="0"/>
              </a:rPr>
              <a:t>La frequenza di campionamento deve essere almeno doppia della frequenza del segnale analogico che viene campionato”</a:t>
            </a:r>
            <a:endParaRPr lang="en-US" altLang="en-US" b="0" i="1">
              <a:latin typeface="Arial" panose="020B0604020202020204" pitchFamily="34" charset="0"/>
            </a:endParaRPr>
          </a:p>
        </p:txBody>
      </p:sp>
      <p:sp>
        <p:nvSpPr>
          <p:cNvPr id="160777" name="Rectangle 9">
            <a:extLst>
              <a:ext uri="{FF2B5EF4-FFF2-40B4-BE49-F238E27FC236}">
                <a16:creationId xmlns:a16="http://schemas.microsoft.com/office/drawing/2014/main" id="{2B515EDF-F204-F4C3-F472-A17238F6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3729038"/>
            <a:ext cx="72374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11"/>
              </a:buClr>
              <a:buFont typeface="Wingdings" panose="05000000000000000000" pitchFamily="2" charset="2"/>
              <a:buNone/>
            </a:pPr>
            <a:r>
              <a:rPr lang="it-IT" altLang="en-US" b="0">
                <a:latin typeface="Arial" panose="020B0604020202020204" pitchFamily="34" charset="0"/>
              </a:rPr>
              <a:t>	</a:t>
            </a:r>
            <a:r>
              <a:rPr lang="it-IT" altLang="en-US" sz="2000" b="0" i="1">
                <a:latin typeface="Arial" panose="020B0604020202020204" pitchFamily="34" charset="0"/>
              </a:rPr>
              <a:t>La frequenza pari a metà di fc viene detta “frequenza di Nyquist” – onde evitare che segnali a frequenza maggiore di essa siano presenti all’ingresso del campionatore, occorre un filtro analogico passa-basso che elimini ogni segnale al di sopra della frequenza di Nyquist. Tale filtro viene detto “anti Aliasing”.</a:t>
            </a:r>
            <a:endParaRPr lang="en-US" altLang="en-US" sz="2000" b="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  <p:bldP spid="160773" grpId="0" autoUpdateAnimBg="0"/>
      <p:bldP spid="1607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8221758-D803-3334-5ACE-FD4C0B344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304D-804F-453F-97EC-EE59BDFAEDB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7CC85B-62C1-B0B4-5379-8CE70198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A7147391-C38A-0FED-5BA0-46126B83F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en-US"/>
              <a:t>ESEMPI</a:t>
            </a:r>
            <a:endParaRPr lang="en-US" altLang="en-US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3561994-7910-7B57-9DA1-416471405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208088"/>
            <a:ext cx="7818437" cy="13017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</a:pPr>
            <a:r>
              <a:rPr lang="it-IT" altLang="en-US" b="0"/>
              <a:t>CD audio – fc = 44.1 kHz – risoluzione 16 bit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en-US" b="0">
                <a:cs typeface="Arial" panose="020B0604020202020204" pitchFamily="34" charset="0"/>
              </a:rPr>
              <a:t>	La frequenza di Nyquist è dunque pari a 22.05 kHz, ed il filtro anti-aliasing comincia a tagliare attorno ai 20 kHz, affinchè a 22.05 kHz il segnale sia attenuato di un’ottantina di dB.</a:t>
            </a:r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7EA89F96-357B-A661-103F-45BF18CF6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71763"/>
            <a:ext cx="7818437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it-IT" altLang="en-US" sz="2000" b="0">
                <a:latin typeface="Arial" panose="020B0604020202020204" pitchFamily="34" charset="0"/>
              </a:rPr>
              <a:t>Registratore DAT – fc = 48 kHz – risoluzione 16 bit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	La frequenza di Nyquist è dunque pari a 24 kHz, ed il filtro anti-aliasing comincia a tagliare sempre attorno ai 20 kHz, affinchè a 24 kHz il segnale sia attenuato di un’ottantina di dB.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1" name="Rectangle 5">
            <a:extLst>
              <a:ext uri="{FF2B5EF4-FFF2-40B4-BE49-F238E27FC236}">
                <a16:creationId xmlns:a16="http://schemas.microsoft.com/office/drawing/2014/main" id="{2DFB7DA9-E2F7-6587-9FDE-58010F8F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4119563"/>
            <a:ext cx="7818437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it-IT" altLang="en-US" sz="2000" b="0">
                <a:latin typeface="Arial" panose="020B0604020202020204" pitchFamily="34" charset="0"/>
              </a:rPr>
              <a:t>DVD Audio – fc = 96 kHz – risoluzione 24 bit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	La frequenza di Nyquist è dunque pari a 48 kHz, ma il filtro anti-aliasing comincia a tagliare attorno ai 24 kHz, affinchè a 48 kHz il segnale sia attenuato di oltre 120 dB. Un filtro siffatto è molto meno ripido di quello del CD o del DAT, e conseguentemente è molto più “corto” nel tempo e non distorce la forma d’onda.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  <p:bldP spid="188420" grpId="0" autoUpdateAnimBg="0"/>
      <p:bldP spid="1884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33CA445-3DF2-A3D1-3F0F-090C0E98B7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A05D9-DE0C-49D2-A3DB-C9181D80079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80D40C-38F4-4D04-FDD4-FB3328B1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112FE318-3E41-DCA8-1FD9-D5BE9FD0A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838200"/>
          </a:xfrm>
        </p:spPr>
        <p:txBody>
          <a:bodyPr/>
          <a:lstStyle/>
          <a:p>
            <a:r>
              <a:rPr lang="it-IT" altLang="en-US"/>
              <a:t>Risposta all’impulso</a:t>
            </a:r>
          </a:p>
        </p:txBody>
      </p:sp>
      <p:pic>
        <p:nvPicPr>
          <p:cNvPr id="524291" name="Picture 3">
            <a:extLst>
              <a:ext uri="{FF2B5EF4-FFF2-40B4-BE49-F238E27FC236}">
                <a16:creationId xmlns:a16="http://schemas.microsoft.com/office/drawing/2014/main" id="{3746B1BB-8D13-5CF7-1430-EF83C6CF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553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292" name="Picture 4">
            <a:extLst>
              <a:ext uri="{FF2B5EF4-FFF2-40B4-BE49-F238E27FC236}">
                <a16:creationId xmlns:a16="http://schemas.microsoft.com/office/drawing/2014/main" id="{F666F092-8C27-1E89-43F6-C0CDC3A2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65532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3" name="Picture 5">
            <a:extLst>
              <a:ext uri="{FF2B5EF4-FFF2-40B4-BE49-F238E27FC236}">
                <a16:creationId xmlns:a16="http://schemas.microsoft.com/office/drawing/2014/main" id="{1919AFB4-09B8-5309-7387-7BCC956F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1732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4" name="Picture 6">
            <a:extLst>
              <a:ext uri="{FF2B5EF4-FFF2-40B4-BE49-F238E27FC236}">
                <a16:creationId xmlns:a16="http://schemas.microsoft.com/office/drawing/2014/main" id="{81C4B0D1-13C6-F17E-72DB-B07D9D37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819400"/>
            <a:ext cx="21272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9E84544-2D61-DA5E-3181-45F05E7A1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E535-2B35-4742-9B1C-160DF2CB6D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4167CD-F6D7-801B-4BE1-472610F3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195EF9A7-EE49-ACCF-B4B4-A93B17007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Un semplice sistema lineare</a:t>
            </a:r>
          </a:p>
        </p:txBody>
      </p:sp>
      <p:sp>
        <p:nvSpPr>
          <p:cNvPr id="227336" name="Rectangle 8">
            <a:extLst>
              <a:ext uri="{FF2B5EF4-FFF2-40B4-BE49-F238E27FC236}">
                <a16:creationId xmlns:a16="http://schemas.microsoft.com/office/drawing/2014/main" id="{D5286F45-B76D-0872-FC85-B3819E15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812925"/>
            <a:ext cx="920750" cy="919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37" name="Oval 9">
            <a:extLst>
              <a:ext uri="{FF2B5EF4-FFF2-40B4-BE49-F238E27FC236}">
                <a16:creationId xmlns:a16="http://schemas.microsoft.com/office/drawing/2014/main" id="{104BAE5F-CFBC-93A0-DB08-5ADB234A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1928813"/>
            <a:ext cx="688975" cy="6889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38" name="Line 10">
            <a:extLst>
              <a:ext uri="{FF2B5EF4-FFF2-40B4-BE49-F238E27FC236}">
                <a16:creationId xmlns:a16="http://schemas.microsoft.com/office/drawing/2014/main" id="{5484AE6F-45EF-0343-1900-AAEAC594F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50" y="2273300"/>
            <a:ext cx="688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39" name="Rectangle 11">
            <a:extLst>
              <a:ext uri="{FF2B5EF4-FFF2-40B4-BE49-F238E27FC236}">
                <a16:creationId xmlns:a16="http://schemas.microsoft.com/office/drawing/2014/main" id="{936B98B7-6095-D936-7BFC-F1C777FB7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1928813"/>
            <a:ext cx="688975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0" name="Freeform 12">
            <a:extLst>
              <a:ext uri="{FF2B5EF4-FFF2-40B4-BE49-F238E27FC236}">
                <a16:creationId xmlns:a16="http://schemas.microsoft.com/office/drawing/2014/main" id="{4ABC3925-D798-7BFE-1439-DA8684AC16B3}"/>
              </a:ext>
            </a:extLst>
          </p:cNvPr>
          <p:cNvSpPr>
            <a:spLocks/>
          </p:cNvSpPr>
          <p:nvPr/>
        </p:nvSpPr>
        <p:spPr bwMode="auto">
          <a:xfrm>
            <a:off x="2665413" y="2043113"/>
            <a:ext cx="344487" cy="460375"/>
          </a:xfrm>
          <a:custGeom>
            <a:avLst/>
            <a:gdLst>
              <a:gd name="T0" fmla="*/ 0 w 543"/>
              <a:gd name="T1" fmla="*/ 0 h 724"/>
              <a:gd name="T2" fmla="*/ 0 w 543"/>
              <a:gd name="T3" fmla="*/ 724 h 724"/>
              <a:gd name="T4" fmla="*/ 543 w 543"/>
              <a:gd name="T5" fmla="*/ 362 h 724"/>
              <a:gd name="T6" fmla="*/ 0 w 543"/>
              <a:gd name="T7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3" h="724">
                <a:moveTo>
                  <a:pt x="0" y="0"/>
                </a:moveTo>
                <a:lnTo>
                  <a:pt x="0" y="724"/>
                </a:lnTo>
                <a:lnTo>
                  <a:pt x="543" y="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1" name="Line 13">
            <a:extLst>
              <a:ext uri="{FF2B5EF4-FFF2-40B4-BE49-F238E27FC236}">
                <a16:creationId xmlns:a16="http://schemas.microsoft.com/office/drawing/2014/main" id="{804E9F88-FA3C-0B2B-BD4A-7F42BDC08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73300"/>
            <a:ext cx="690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42" name="Rectangle 14">
            <a:extLst>
              <a:ext uri="{FF2B5EF4-FFF2-40B4-BE49-F238E27FC236}">
                <a16:creationId xmlns:a16="http://schemas.microsoft.com/office/drawing/2014/main" id="{1A561BA4-BD76-56C3-23BB-BDFB7513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043113"/>
            <a:ext cx="458787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3" name="Rectangle 15">
            <a:extLst>
              <a:ext uri="{FF2B5EF4-FFF2-40B4-BE49-F238E27FC236}">
                <a16:creationId xmlns:a16="http://schemas.microsoft.com/office/drawing/2014/main" id="{E7749B68-4B68-925B-18DF-EA277646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2157413"/>
            <a:ext cx="344487" cy="2301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4" name="Freeform 16">
            <a:extLst>
              <a:ext uri="{FF2B5EF4-FFF2-40B4-BE49-F238E27FC236}">
                <a16:creationId xmlns:a16="http://schemas.microsoft.com/office/drawing/2014/main" id="{930838E8-AB2A-EECA-AF06-4C0C307E63B3}"/>
              </a:ext>
            </a:extLst>
          </p:cNvPr>
          <p:cNvSpPr>
            <a:spLocks/>
          </p:cNvSpPr>
          <p:nvPr/>
        </p:nvSpPr>
        <p:spPr bwMode="auto">
          <a:xfrm>
            <a:off x="4273550" y="1582738"/>
            <a:ext cx="230188" cy="1265237"/>
          </a:xfrm>
          <a:custGeom>
            <a:avLst/>
            <a:gdLst>
              <a:gd name="T0" fmla="*/ 0 w 362"/>
              <a:gd name="T1" fmla="*/ 724 h 1991"/>
              <a:gd name="T2" fmla="*/ 362 w 362"/>
              <a:gd name="T3" fmla="*/ 0 h 1991"/>
              <a:gd name="T4" fmla="*/ 362 w 362"/>
              <a:gd name="T5" fmla="*/ 1991 h 1991"/>
              <a:gd name="T6" fmla="*/ 0 w 362"/>
              <a:gd name="T7" fmla="*/ 1448 h 1991"/>
              <a:gd name="T8" fmla="*/ 0 w 362"/>
              <a:gd name="T9" fmla="*/ 724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991">
                <a:moveTo>
                  <a:pt x="0" y="724"/>
                </a:moveTo>
                <a:lnTo>
                  <a:pt x="362" y="0"/>
                </a:lnTo>
                <a:lnTo>
                  <a:pt x="362" y="1991"/>
                </a:lnTo>
                <a:lnTo>
                  <a:pt x="0" y="1448"/>
                </a:lnTo>
                <a:lnTo>
                  <a:pt x="0" y="72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5" name="Oval 17">
            <a:extLst>
              <a:ext uri="{FF2B5EF4-FFF2-40B4-BE49-F238E27FC236}">
                <a16:creationId xmlns:a16="http://schemas.microsoft.com/office/drawing/2014/main" id="{C2D29073-32F0-3E2A-EE4F-EEA36577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2157413"/>
            <a:ext cx="228600" cy="2301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6" name="Oval 18">
            <a:extLst>
              <a:ext uri="{FF2B5EF4-FFF2-40B4-BE49-F238E27FC236}">
                <a16:creationId xmlns:a16="http://schemas.microsoft.com/office/drawing/2014/main" id="{DEA89EFD-A756-EF19-35A3-6A8308B29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2157413"/>
            <a:ext cx="228600" cy="2301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47" name="Line 19">
            <a:extLst>
              <a:ext uri="{FF2B5EF4-FFF2-40B4-BE49-F238E27FC236}">
                <a16:creationId xmlns:a16="http://schemas.microsoft.com/office/drawing/2014/main" id="{37812A7B-F37E-A3B5-AA35-2F902E8F4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575" y="2273300"/>
            <a:ext cx="346075" cy="0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48" name="Freeform 20">
            <a:extLst>
              <a:ext uri="{FF2B5EF4-FFF2-40B4-BE49-F238E27FC236}">
                <a16:creationId xmlns:a16="http://schemas.microsoft.com/office/drawing/2014/main" id="{8A91CD70-59B0-61D0-D221-C48146A331B5}"/>
              </a:ext>
            </a:extLst>
          </p:cNvPr>
          <p:cNvSpPr>
            <a:spLocks/>
          </p:cNvSpPr>
          <p:nvPr/>
        </p:nvSpPr>
        <p:spPr bwMode="auto">
          <a:xfrm>
            <a:off x="6343650" y="2254250"/>
            <a:ext cx="815975" cy="531813"/>
          </a:xfrm>
          <a:custGeom>
            <a:avLst/>
            <a:gdLst>
              <a:gd name="T0" fmla="*/ 0 w 965"/>
              <a:gd name="T1" fmla="*/ 30 h 422"/>
              <a:gd name="T2" fmla="*/ 181 w 965"/>
              <a:gd name="T3" fmla="*/ 30 h 422"/>
              <a:gd name="T4" fmla="*/ 362 w 965"/>
              <a:gd name="T5" fmla="*/ 211 h 422"/>
              <a:gd name="T6" fmla="*/ 724 w 965"/>
              <a:gd name="T7" fmla="*/ 392 h 422"/>
              <a:gd name="T8" fmla="*/ 905 w 965"/>
              <a:gd name="T9" fmla="*/ 392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422">
                <a:moveTo>
                  <a:pt x="0" y="30"/>
                </a:moveTo>
                <a:cubicBezTo>
                  <a:pt x="60" y="15"/>
                  <a:pt x="121" y="0"/>
                  <a:pt x="181" y="30"/>
                </a:cubicBezTo>
                <a:cubicBezTo>
                  <a:pt x="241" y="60"/>
                  <a:pt x="271" y="151"/>
                  <a:pt x="362" y="211"/>
                </a:cubicBezTo>
                <a:cubicBezTo>
                  <a:pt x="453" y="271"/>
                  <a:pt x="634" y="362"/>
                  <a:pt x="724" y="392"/>
                </a:cubicBezTo>
                <a:cubicBezTo>
                  <a:pt x="814" y="422"/>
                  <a:pt x="965" y="332"/>
                  <a:pt x="905" y="39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6D046253-3325-5971-C620-C96C41CC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962275"/>
            <a:ext cx="13779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Lettore CD</a:t>
            </a:r>
          </a:p>
        </p:txBody>
      </p: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8F45A641-0FDE-6A9F-47B5-0F99E842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2962275"/>
            <a:ext cx="13795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Amplificatore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D7AC85F0-7AEF-0ECB-D66A-B890FF67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2962275"/>
            <a:ext cx="13779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Altoparlante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1AE2F3EB-C29C-607A-C289-00BD0E92C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962275"/>
            <a:ext cx="13795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</a:rPr>
              <a:t>Microfono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590EADA7-290D-E211-77EF-D9127513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123950"/>
            <a:ext cx="3333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Sistema fisico (un ingresso, una uscita)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7D7AC24C-5C75-EDD5-A6F1-82AF3691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4221163"/>
            <a:ext cx="33321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Schema a blocchi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F954D6E6-BBFC-8F2A-4DE3-6BC0CBE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4681538"/>
            <a:ext cx="1035050" cy="3444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x(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7356" name="AutoShape 28">
            <a:extLst>
              <a:ext uri="{FF2B5EF4-FFF2-40B4-BE49-F238E27FC236}">
                <a16:creationId xmlns:a16="http://schemas.microsoft.com/office/drawing/2014/main" id="{2804AB00-8908-26E3-D76C-B2C24501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4795838"/>
            <a:ext cx="574675" cy="115888"/>
          </a:xfrm>
          <a:prstGeom prst="rightArrow">
            <a:avLst>
              <a:gd name="adj1" fmla="val 50000"/>
              <a:gd name="adj2" fmla="val 1239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B5E62107-69C9-2054-489D-5EECB811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6" y="4681538"/>
            <a:ext cx="1033463" cy="3444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h(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7358" name="AutoShape 30">
            <a:extLst>
              <a:ext uri="{FF2B5EF4-FFF2-40B4-BE49-F238E27FC236}">
                <a16:creationId xmlns:a16="http://schemas.microsoft.com/office/drawing/2014/main" id="{5E8B2989-0B8C-7A68-99A4-3E2C73F7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6" y="4795838"/>
            <a:ext cx="574675" cy="115888"/>
          </a:xfrm>
          <a:prstGeom prst="rightArrow">
            <a:avLst>
              <a:gd name="adj1" fmla="val 50000"/>
              <a:gd name="adj2" fmla="val 1239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D1313D16-D4EF-DDAC-940E-F487BD62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4681538"/>
            <a:ext cx="1035050" cy="3444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y(</a:t>
            </a:r>
            <a:r>
              <a:rPr lang="en-US" altLang="en-US" sz="1200" b="0">
                <a:latin typeface="Symbol" panose="05050102010706020507" pitchFamily="18" charset="2"/>
              </a:rPr>
              <a:t>t</a:t>
            </a:r>
            <a:r>
              <a:rPr lang="en-US" altLang="en-US" sz="12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7360" name="Text Box 32">
            <a:extLst>
              <a:ext uri="{FF2B5EF4-FFF2-40B4-BE49-F238E27FC236}">
                <a16:creationId xmlns:a16="http://schemas.microsoft.com/office/drawing/2014/main" id="{809BF0A8-BA58-E05C-8DA6-4DB4A551D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5141913"/>
            <a:ext cx="1263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</a:rPr>
              <a:t>Segnale</a:t>
            </a:r>
            <a:r>
              <a:rPr lang="en-US" altLang="en-US" sz="1400" b="0" dirty="0">
                <a:latin typeface="Times New Roman" panose="02020603050405020304" pitchFamily="18" charset="0"/>
              </a:rPr>
              <a:t> in </a:t>
            </a:r>
            <a:r>
              <a:rPr lang="en-US" altLang="en-US" sz="1400" b="0" dirty="0" err="1">
                <a:latin typeface="Times New Roman" panose="02020603050405020304" pitchFamily="18" charset="0"/>
              </a:rPr>
              <a:t>ingresso</a:t>
            </a: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27361" name="Text Box 33">
            <a:extLst>
              <a:ext uri="{FF2B5EF4-FFF2-40B4-BE49-F238E27FC236}">
                <a16:creationId xmlns:a16="http://schemas.microsoft.com/office/drawing/2014/main" id="{8F365F99-CC2D-C5E2-CE4F-9242DCF5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5141913"/>
            <a:ext cx="1724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 err="1">
                <a:latin typeface="Times New Roman" panose="02020603050405020304" pitchFamily="18" charset="0"/>
              </a:rPr>
              <a:t>Risposta</a:t>
            </a:r>
            <a:r>
              <a:rPr lang="en-GB" altLang="en-US" sz="1400" b="0" dirty="0">
                <a:latin typeface="Times New Roman" panose="02020603050405020304" pitchFamily="18" charset="0"/>
              </a:rPr>
              <a:t> </a:t>
            </a:r>
            <a:r>
              <a:rPr lang="en-GB" altLang="en-US" sz="1400" b="0" dirty="0" err="1">
                <a:latin typeface="Times New Roman" panose="02020603050405020304" pitchFamily="18" charset="0"/>
              </a:rPr>
              <a:t>all’Impulso</a:t>
            </a:r>
            <a:r>
              <a:rPr lang="en-GB" altLang="en-US" sz="1400" b="0" dirty="0">
                <a:latin typeface="Times New Roman" panose="02020603050405020304" pitchFamily="18" charset="0"/>
              </a:rPr>
              <a:t> del </a:t>
            </a:r>
            <a:r>
              <a:rPr lang="en-GB" altLang="en-US" sz="1400" b="0" dirty="0" err="1">
                <a:latin typeface="Times New Roman" panose="02020603050405020304" pitchFamily="18" charset="0"/>
              </a:rPr>
              <a:t>sistema</a:t>
            </a: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27362" name="Text Box 34">
            <a:extLst>
              <a:ext uri="{FF2B5EF4-FFF2-40B4-BE49-F238E27FC236}">
                <a16:creationId xmlns:a16="http://schemas.microsoft.com/office/drawing/2014/main" id="{02F8ED79-47B0-FD1F-F261-00BE92C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5141913"/>
            <a:ext cx="1495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</a:rPr>
              <a:t>Segnale</a:t>
            </a:r>
            <a:r>
              <a:rPr lang="en-US" altLang="en-US" sz="1400" b="0" dirty="0">
                <a:latin typeface="Times New Roman" panose="02020603050405020304" pitchFamily="18" charset="0"/>
              </a:rPr>
              <a:t> in </a:t>
            </a:r>
            <a:r>
              <a:rPr lang="en-US" altLang="en-US" sz="1400" b="0" dirty="0" err="1">
                <a:latin typeface="Times New Roman" panose="02020603050405020304" pitchFamily="18" charset="0"/>
              </a:rPr>
              <a:t>uscta</a:t>
            </a: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27363" name="Rectangle 35">
            <a:extLst>
              <a:ext uri="{FF2B5EF4-FFF2-40B4-BE49-F238E27FC236}">
                <a16:creationId xmlns:a16="http://schemas.microsoft.com/office/drawing/2014/main" id="{58C88FBA-8154-CBDE-0F70-7D183D91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1501775"/>
            <a:ext cx="4572000" cy="1830388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65" name="Text Box 37">
            <a:extLst>
              <a:ext uri="{FF2B5EF4-FFF2-40B4-BE49-F238E27FC236}">
                <a16:creationId xmlns:a16="http://schemas.microsoft.com/office/drawing/2014/main" id="{CB67704D-B68B-76CA-75D2-1C0F7C7BB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378200"/>
            <a:ext cx="13779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FF3300"/>
                </a:solidFill>
                <a:latin typeface="Times New Roman" panose="02020603050405020304" pitchFamily="18" charset="0"/>
              </a:rPr>
              <a:t>Sistema</a:t>
            </a:r>
            <a:endParaRPr lang="en-US" altLang="en-US" sz="1400" b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66" name="Rectangle 38">
            <a:extLst>
              <a:ext uri="{FF2B5EF4-FFF2-40B4-BE49-F238E27FC236}">
                <a16:creationId xmlns:a16="http://schemas.microsoft.com/office/drawing/2014/main" id="{25ECEBF3-73A2-F56F-4402-3E27D53D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1782763"/>
            <a:ext cx="1711325" cy="1158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67" name="Rectangle 39">
            <a:extLst>
              <a:ext uri="{FF2B5EF4-FFF2-40B4-BE49-F238E27FC236}">
                <a16:creationId xmlns:a16="http://schemas.microsoft.com/office/drawing/2014/main" id="{38DD7209-C8FB-4753-0654-0E05DDD0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1901825"/>
            <a:ext cx="904875" cy="614363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68" name="Rectangle 40">
            <a:extLst>
              <a:ext uri="{FF2B5EF4-FFF2-40B4-BE49-F238E27FC236}">
                <a16:creationId xmlns:a16="http://schemas.microsoft.com/office/drawing/2014/main" id="{14F061C1-0042-576A-8FA5-34AE00A2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2606675"/>
            <a:ext cx="596900" cy="173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69" name="Rectangle 41">
            <a:extLst>
              <a:ext uri="{FF2B5EF4-FFF2-40B4-BE49-F238E27FC236}">
                <a16:creationId xmlns:a16="http://schemas.microsoft.com/office/drawing/2014/main" id="{A75A134A-A9A0-1435-F1DF-2CFFDAAD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19192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0" name="Rectangle 42">
            <a:extLst>
              <a:ext uri="{FF2B5EF4-FFF2-40B4-BE49-F238E27FC236}">
                <a16:creationId xmlns:a16="http://schemas.microsoft.com/office/drawing/2014/main" id="{E26677A6-8DA9-8A99-320B-0AB3AFE25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19192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1" name="Rectangle 43">
            <a:extLst>
              <a:ext uri="{FF2B5EF4-FFF2-40B4-BE49-F238E27FC236}">
                <a16:creationId xmlns:a16="http://schemas.microsoft.com/office/drawing/2014/main" id="{D6380F5C-236C-BEB9-8F8B-FAA7E56E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3" y="19192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2" name="Rectangle 44">
            <a:extLst>
              <a:ext uri="{FF2B5EF4-FFF2-40B4-BE49-F238E27FC236}">
                <a16:creationId xmlns:a16="http://schemas.microsoft.com/office/drawing/2014/main" id="{747E38DF-797C-326F-CBA4-C451C331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20716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3" name="Rectangle 45">
            <a:extLst>
              <a:ext uri="{FF2B5EF4-FFF2-40B4-BE49-F238E27FC236}">
                <a16:creationId xmlns:a16="http://schemas.microsoft.com/office/drawing/2014/main" id="{74FE14DE-9332-803E-87B2-E395DAE4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20716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4" name="Rectangle 46">
            <a:extLst>
              <a:ext uri="{FF2B5EF4-FFF2-40B4-BE49-F238E27FC236}">
                <a16:creationId xmlns:a16="http://schemas.microsoft.com/office/drawing/2014/main" id="{3612ECCA-C0AA-0C3E-D099-D8314595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3" y="20716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5" name="Rectangle 47">
            <a:extLst>
              <a:ext uri="{FF2B5EF4-FFF2-40B4-BE49-F238E27FC236}">
                <a16:creationId xmlns:a16="http://schemas.microsoft.com/office/drawing/2014/main" id="{A6E084C5-8848-833C-FE7F-EFA9AF2E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38" y="22240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6" name="Rectangle 48">
            <a:extLst>
              <a:ext uri="{FF2B5EF4-FFF2-40B4-BE49-F238E27FC236}">
                <a16:creationId xmlns:a16="http://schemas.microsoft.com/office/drawing/2014/main" id="{12C5709E-AE19-D9E1-08B9-E89B4674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3" y="22240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7" name="Rectangle 49">
            <a:extLst>
              <a:ext uri="{FF2B5EF4-FFF2-40B4-BE49-F238E27FC236}">
                <a16:creationId xmlns:a16="http://schemas.microsoft.com/office/drawing/2014/main" id="{829C7027-5D83-6962-FEBB-08088BA47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2240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8" name="Rectangle 50">
            <a:extLst>
              <a:ext uri="{FF2B5EF4-FFF2-40B4-BE49-F238E27FC236}">
                <a16:creationId xmlns:a16="http://schemas.microsoft.com/office/drawing/2014/main" id="{22D9C623-070E-35BE-8BA6-39699A49A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38" y="23764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79" name="Rectangle 51">
            <a:extLst>
              <a:ext uri="{FF2B5EF4-FFF2-40B4-BE49-F238E27FC236}">
                <a16:creationId xmlns:a16="http://schemas.microsoft.com/office/drawing/2014/main" id="{92F56830-123C-4043-62A2-2D11763A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3" y="23764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0" name="Rectangle 52">
            <a:extLst>
              <a:ext uri="{FF2B5EF4-FFF2-40B4-BE49-F238E27FC236}">
                <a16:creationId xmlns:a16="http://schemas.microsoft.com/office/drawing/2014/main" id="{55215E7B-BDDF-FBCB-0DCF-51922EAC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37648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1" name="Rectangle 53">
            <a:extLst>
              <a:ext uri="{FF2B5EF4-FFF2-40B4-BE49-F238E27FC236}">
                <a16:creationId xmlns:a16="http://schemas.microsoft.com/office/drawing/2014/main" id="{2707D8BE-FE5F-F266-472D-95623E6C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25479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2" name="Rectangle 54">
            <a:extLst>
              <a:ext uri="{FF2B5EF4-FFF2-40B4-BE49-F238E27FC236}">
                <a16:creationId xmlns:a16="http://schemas.microsoft.com/office/drawing/2014/main" id="{EFFFC958-FC9E-955C-25A0-E2CEFB3D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25479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3" name="Rectangle 55">
            <a:extLst>
              <a:ext uri="{FF2B5EF4-FFF2-40B4-BE49-F238E27FC236}">
                <a16:creationId xmlns:a16="http://schemas.microsoft.com/office/drawing/2014/main" id="{E6B75C3C-7985-AFBF-9FE7-02BFA679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3" y="25479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4" name="Rectangle 56">
            <a:extLst>
              <a:ext uri="{FF2B5EF4-FFF2-40B4-BE49-F238E27FC236}">
                <a16:creationId xmlns:a16="http://schemas.microsoft.com/office/drawing/2014/main" id="{A3B968C2-CD0A-92F4-9D1A-C8B24F0C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27003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5" name="Rectangle 57">
            <a:extLst>
              <a:ext uri="{FF2B5EF4-FFF2-40B4-BE49-F238E27FC236}">
                <a16:creationId xmlns:a16="http://schemas.microsoft.com/office/drawing/2014/main" id="{B78B2996-1939-332C-497B-1A3A1169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27003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6" name="Rectangle 58">
            <a:extLst>
              <a:ext uri="{FF2B5EF4-FFF2-40B4-BE49-F238E27FC236}">
                <a16:creationId xmlns:a16="http://schemas.microsoft.com/office/drawing/2014/main" id="{2FFEA544-A725-BD45-FF38-A3D6CCF5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3" y="2700338"/>
            <a:ext cx="88900" cy="8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27387" name="Text Box 59">
            <a:extLst>
              <a:ext uri="{FF2B5EF4-FFF2-40B4-BE49-F238E27FC236}">
                <a16:creationId xmlns:a16="http://schemas.microsoft.com/office/drawing/2014/main" id="{F00A0ECD-8E3D-CE89-9C04-851A6327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2974975"/>
            <a:ext cx="13795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latin typeface="Times New Roman" panose="02020603050405020304" pitchFamily="18" charset="0"/>
              </a:rPr>
              <a:t>Analizzatore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27388" name="Oval 60">
            <a:extLst>
              <a:ext uri="{FF2B5EF4-FFF2-40B4-BE49-F238E27FC236}">
                <a16:creationId xmlns:a16="http://schemas.microsoft.com/office/drawing/2014/main" id="{41523B4D-BC8D-30C6-DFFA-B51A2B1C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26828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pic>
        <p:nvPicPr>
          <p:cNvPr id="13" name="Anden-10">
            <a:hlinkClick r:id="" action="ppaction://media"/>
            <a:extLst>
              <a:ext uri="{FF2B5EF4-FFF2-40B4-BE49-F238E27FC236}">
                <a16:creationId xmlns:a16="http://schemas.microsoft.com/office/drawing/2014/main" id="{ED325322-C791-4943-A696-2B0BB268E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5425" y="4689246"/>
            <a:ext cx="304800" cy="304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Fenice-12">
            <a:hlinkClick r:id="" action="ppaction://media"/>
            <a:extLst>
              <a:ext uri="{FF2B5EF4-FFF2-40B4-BE49-F238E27FC236}">
                <a16:creationId xmlns:a16="http://schemas.microsoft.com/office/drawing/2014/main" id="{A6BDC460-BBA8-5A0A-9864-DB5B654D0E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05339" y="4700743"/>
            <a:ext cx="304800" cy="304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comax-p">
            <a:hlinkClick r:id="" action="ppaction://media"/>
            <a:extLst>
              <a:ext uri="{FF2B5EF4-FFF2-40B4-BE49-F238E27FC236}">
                <a16:creationId xmlns:a16="http://schemas.microsoft.com/office/drawing/2014/main" id="{3344317C-29CE-3B6C-787A-ABEF7FCBC9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5251" y="4700743"/>
            <a:ext cx="304800" cy="3048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4DA974A-6833-813F-436B-6090F717A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9637-0ECE-4160-9C2D-298CDEC3699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F341E9-0904-40F4-639B-30889361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4908797F-76CB-D072-DD53-8DF885CB3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2875"/>
            <a:ext cx="7772400" cy="838200"/>
          </a:xfrm>
        </p:spPr>
        <p:txBody>
          <a:bodyPr/>
          <a:lstStyle/>
          <a:p>
            <a:r>
              <a:rPr lang="it-IT" altLang="en-US"/>
              <a:t>Filtraggio FIR (Finite Impulse Response)</a:t>
            </a:r>
          </a:p>
        </p:txBody>
      </p:sp>
      <p:graphicFrame>
        <p:nvGraphicFramePr>
          <p:cNvPr id="244742" name="Object 6">
            <a:extLst>
              <a:ext uri="{FF2B5EF4-FFF2-40B4-BE49-F238E27FC236}">
                <a16:creationId xmlns:a16="http://schemas.microsoft.com/office/drawing/2014/main" id="{6B23810E-934C-3B01-DBA2-A22A23D20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3" y="1392238"/>
          <a:ext cx="20621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03040" progId="Equation.3">
                  <p:embed/>
                </p:oleObj>
              </mc:Choice>
              <mc:Fallback>
                <p:oleObj name="Equation" r:id="rId2" imgW="9396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392238"/>
                        <a:ext cx="20621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7">
            <a:extLst>
              <a:ext uri="{FF2B5EF4-FFF2-40B4-BE49-F238E27FC236}">
                <a16:creationId xmlns:a16="http://schemas.microsoft.com/office/drawing/2014/main" id="{A9511E79-23C7-2F01-32B2-A8C0B0507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4550" y="1417638"/>
          <a:ext cx="2062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417638"/>
                        <a:ext cx="20621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8">
            <a:extLst>
              <a:ext uri="{FF2B5EF4-FFF2-40B4-BE49-F238E27FC236}">
                <a16:creationId xmlns:a16="http://schemas.microsoft.com/office/drawing/2014/main" id="{19CF8598-21AF-CFBB-9350-24372201B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650" y="1423988"/>
          <a:ext cx="2062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03040" progId="Equation.3">
                  <p:embed/>
                </p:oleObj>
              </mc:Choice>
              <mc:Fallback>
                <p:oleObj name="Equation" r:id="rId6" imgW="9396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1423988"/>
                        <a:ext cx="20621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5" name="Text Box 9">
            <a:extLst>
              <a:ext uri="{FF2B5EF4-FFF2-40B4-BE49-F238E27FC236}">
                <a16:creationId xmlns:a16="http://schemas.microsoft.com/office/drawing/2014/main" id="{CCB9C304-F300-9444-BD57-2F1F27FC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027238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en-US"/>
              <a:t>L’effetto del sistema lineare h sul segnale x è descrivibile tramite l’operazione di convoluzione discretizzata:</a:t>
            </a:r>
            <a:endParaRPr lang="en-US" altLang="en-US"/>
          </a:p>
        </p:txBody>
      </p:sp>
      <p:graphicFrame>
        <p:nvGraphicFramePr>
          <p:cNvPr id="244746" name="Object 10">
            <a:extLst>
              <a:ext uri="{FF2B5EF4-FFF2-40B4-BE49-F238E27FC236}">
                <a16:creationId xmlns:a16="http://schemas.microsoft.com/office/drawing/2014/main" id="{CBD82CA4-E5C1-5A67-2F04-568FF9033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0475" y="2870200"/>
          <a:ext cx="36337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44240" progId="Equation.3">
                  <p:embed/>
                </p:oleObj>
              </mc:Choice>
              <mc:Fallback>
                <p:oleObj name="Equation" r:id="rId8" imgW="139680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2870200"/>
                        <a:ext cx="363378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>
            <a:extLst>
              <a:ext uri="{FF2B5EF4-FFF2-40B4-BE49-F238E27FC236}">
                <a16:creationId xmlns:a16="http://schemas.microsoft.com/office/drawing/2014/main" id="{EE811EEF-C6F0-EAEF-CE94-83B1C6AAE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138613"/>
            <a:ext cx="8013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en-US"/>
              <a:t>Tale operazione si chiama anche filtraggio FIR – quindi qualunque sistema fisico che opera linearmente (senza distorsione) è in realtà un filtro FIR. In notazione compatta:</a:t>
            </a:r>
            <a:endParaRPr lang="en-US" altLang="en-US"/>
          </a:p>
        </p:txBody>
      </p:sp>
      <p:graphicFrame>
        <p:nvGraphicFramePr>
          <p:cNvPr id="244748" name="Object 12">
            <a:extLst>
              <a:ext uri="{FF2B5EF4-FFF2-40B4-BE49-F238E27FC236}">
                <a16:creationId xmlns:a16="http://schemas.microsoft.com/office/drawing/2014/main" id="{B32A0C12-8EED-A0FC-D79E-ACFCEF9761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900" y="5329238"/>
          <a:ext cx="27416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215640" progId="Equation.3">
                  <p:embed/>
                </p:oleObj>
              </mc:Choice>
              <mc:Fallback>
                <p:oleObj name="Equation" r:id="rId10" imgW="105408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329238"/>
                        <a:ext cx="27416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4752" name="Group 16">
            <a:extLst>
              <a:ext uri="{FF2B5EF4-FFF2-40B4-BE49-F238E27FC236}">
                <a16:creationId xmlns:a16="http://schemas.microsoft.com/office/drawing/2014/main" id="{432CF245-57E5-98A4-DB5E-46AA005C240F}"/>
              </a:ext>
            </a:extLst>
          </p:cNvPr>
          <p:cNvGrpSpPr>
            <a:grpSpLocks/>
          </p:cNvGrpSpPr>
          <p:nvPr/>
        </p:nvGrpSpPr>
        <p:grpSpPr bwMode="auto">
          <a:xfrm>
            <a:off x="5053013" y="5748338"/>
            <a:ext cx="3484562" cy="455612"/>
            <a:chOff x="3183" y="3621"/>
            <a:chExt cx="2195" cy="287"/>
          </a:xfrm>
        </p:grpSpPr>
        <p:sp>
          <p:nvSpPr>
            <p:cNvPr id="244749" name="Line 13">
              <a:extLst>
                <a:ext uri="{FF2B5EF4-FFF2-40B4-BE49-F238E27FC236}">
                  <a16:creationId xmlns:a16="http://schemas.microsoft.com/office/drawing/2014/main" id="{74809E61-8B1B-AB98-8281-34E9BF8FE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83" y="3621"/>
              <a:ext cx="296" cy="2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GB"/>
            </a:p>
          </p:txBody>
        </p:sp>
        <p:sp>
          <p:nvSpPr>
            <p:cNvPr id="244750" name="Line 14">
              <a:extLst>
                <a:ext uri="{FF2B5EF4-FFF2-40B4-BE49-F238E27FC236}">
                  <a16:creationId xmlns:a16="http://schemas.microsoft.com/office/drawing/2014/main" id="{9A56454B-5311-1656-2187-F5CFD7B73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" y="3901"/>
              <a:ext cx="18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GB"/>
            </a:p>
          </p:txBody>
        </p:sp>
        <p:sp>
          <p:nvSpPr>
            <p:cNvPr id="244751" name="Text Box 15">
              <a:extLst>
                <a:ext uri="{FF2B5EF4-FFF2-40B4-BE49-F238E27FC236}">
                  <a16:creationId xmlns:a16="http://schemas.microsoft.com/office/drawing/2014/main" id="{F0AF8720-C06F-CD78-EDDE-935632EC7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" y="3696"/>
              <a:ext cx="1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it-IT" altLang="en-US" sz="1600">
                  <a:solidFill>
                    <a:srgbClr val="FF3300"/>
                  </a:solidFill>
                </a:rPr>
                <a:t>Operatore “convoluzione”</a:t>
              </a:r>
              <a:endParaRPr lang="en-US" altLang="en-US" sz="160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E31944A-25F7-AC7E-4BC5-405C2135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CFD81-10F7-48D4-9F16-8EF3D89B113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84C57E-2ADE-886C-DE2D-B07E448A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Elaborazione numerica del suono</a:t>
            </a:r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C6136DED-6CD6-70B4-5C57-1BCD1CCFC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38200"/>
          </a:xfrm>
        </p:spPr>
        <p:txBody>
          <a:bodyPr/>
          <a:lstStyle/>
          <a:p>
            <a:r>
              <a:rPr lang="it-IT" altLang="en-US"/>
              <a:t>Filtraggio IIR (Infinite Impulse Response)</a:t>
            </a:r>
          </a:p>
        </p:txBody>
      </p:sp>
      <p:graphicFrame>
        <p:nvGraphicFramePr>
          <p:cNvPr id="454659" name="Object 3">
            <a:extLst>
              <a:ext uri="{FF2B5EF4-FFF2-40B4-BE49-F238E27FC236}">
                <a16:creationId xmlns:a16="http://schemas.microsoft.com/office/drawing/2014/main" id="{A29E83F3-B191-2F05-92F7-7FB98FA27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3" y="1341438"/>
          <a:ext cx="20621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03040" progId="Equation.3">
                  <p:embed/>
                </p:oleObj>
              </mc:Choice>
              <mc:Fallback>
                <p:oleObj name="Equation" r:id="rId2" imgW="9396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341438"/>
                        <a:ext cx="20621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>
            <a:extLst>
              <a:ext uri="{FF2B5EF4-FFF2-40B4-BE49-F238E27FC236}">
                <a16:creationId xmlns:a16="http://schemas.microsoft.com/office/drawing/2014/main" id="{4D0B3BF4-583C-8A77-94ED-53990F01C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650" y="1341438"/>
          <a:ext cx="20621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1341438"/>
                        <a:ext cx="20621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2" name="Text Box 6">
            <a:extLst>
              <a:ext uri="{FF2B5EF4-FFF2-40B4-BE49-F238E27FC236}">
                <a16:creationId xmlns:a16="http://schemas.microsoft.com/office/drawing/2014/main" id="{2DF00877-0727-C00C-C922-93380564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027238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en-US"/>
              <a:t>L’effetto del sistema lineare sul segnale x è descrivibile alternativamente anche tramite un filtraggio “ricorsivo”:</a:t>
            </a:r>
            <a:endParaRPr lang="en-US" altLang="en-US"/>
          </a:p>
        </p:txBody>
      </p:sp>
      <p:graphicFrame>
        <p:nvGraphicFramePr>
          <p:cNvPr id="454663" name="Object 7">
            <a:extLst>
              <a:ext uri="{FF2B5EF4-FFF2-40B4-BE49-F238E27FC236}">
                <a16:creationId xmlns:a16="http://schemas.microsoft.com/office/drawing/2014/main" id="{C694361E-0298-965D-4A59-59D38300A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4575" y="2755900"/>
          <a:ext cx="66071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533160" progId="Equation.3">
                  <p:embed/>
                </p:oleObj>
              </mc:Choice>
              <mc:Fallback>
                <p:oleObj name="Equation" r:id="rId6" imgW="253980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755900"/>
                        <a:ext cx="660717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4" name="Text Box 8">
            <a:extLst>
              <a:ext uri="{FF2B5EF4-FFF2-40B4-BE49-F238E27FC236}">
                <a16:creationId xmlns:a16="http://schemas.microsoft.com/office/drawing/2014/main" id="{4E01768C-7837-054A-B1B6-65A2F41D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138613"/>
            <a:ext cx="80137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en-US"/>
              <a:t>In pratica, quindi, il segnale y, già filtrato agli istanti precedenti viene usato per calcolare il nuovo campione del segnale filtrato.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en-US"/>
              <a:t>In molti casi pratici questo consente di rappresentare fedelmente un sistema (un filtro) con un ridotto numero di coefficienti A e B, mentre con il filtraggio FIR, per effettuare un identico filtraggio, sarebbero occorsi migliaia di coefficienti.</a:t>
            </a:r>
            <a:endParaRPr lang="en-US" altLang="en-US"/>
          </a:p>
        </p:txBody>
      </p:sp>
      <p:graphicFrame>
        <p:nvGraphicFramePr>
          <p:cNvPr id="454672" name="Object 16">
            <a:extLst>
              <a:ext uri="{FF2B5EF4-FFF2-40B4-BE49-F238E27FC236}">
                <a16:creationId xmlns:a16="http://schemas.microsoft.com/office/drawing/2014/main" id="{52A93355-1A09-E3D0-8669-534F4580BCE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802063" y="1081088"/>
          <a:ext cx="9525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457200" progId="Equation.3">
                  <p:embed/>
                </p:oleObj>
              </mc:Choice>
              <mc:Fallback>
                <p:oleObj name="Equation" r:id="rId8" imgW="4442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1081088"/>
                        <a:ext cx="95250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mpionamento&amp;quot;&quot;/&gt;&lt;property id=&quot;20307&quot; value=&quot;560&quot;/&gt;&lt;/object&gt;&lt;object type=&quot;3&quot; unique_id=&quot;10005&quot;&gt;&lt;property id=&quot;20148&quot; value=&quot;5&quot;/&gt;&lt;property id=&quot;20300&quot; value=&quot;Slide 2 - &amp;quot;Discretizzazione in ampiezza e nel tempo&amp;quot;&quot;/&gt;&lt;property id=&quot;20307&quot; value=&quot;701&quot;/&gt;&lt;/object&gt;&lt;object type=&quot;3&quot; unique_id=&quot;10006&quot;&gt;&lt;property id=&quot;20148&quot; value=&quot;5&quot;/&gt;&lt;property id=&quot;20300&quot; value=&quot;Slide 3 - &amp;quot;Puo’ il segnale campionato rappresentare “fedelmente” quello originale?&amp;quot;&quot;/&gt;&lt;property id=&quot;20307&quot; value=&quot;562&quot;/&gt;&lt;/object&gt;&lt;object type=&quot;3&quot; unique_id=&quot;10007&quot;&gt;&lt;property id=&quot;20148&quot; value=&quot;5&quot;/&gt;&lt;property id=&quot;20300&quot; value=&quot;Slide 4 - &amp;quot;ESEMPI&amp;quot;&quot;/&gt;&lt;property id=&quot;20307&quot; value=&quot;563&quot;/&gt;&lt;/object&gt;&lt;object type=&quot;3&quot; unique_id=&quot;10008&quot;&gt;&lt;property id=&quot;20148&quot; value=&quot;5&quot;/&gt;&lt;property id=&quot;20300&quot; value=&quot;Slide 5 - &amp;quot;Un semplice sistema lineare&amp;quot;&quot;/&gt;&lt;property id=&quot;20307&quot; value=&quot;593&quot;/&gt;&lt;/object&gt;&lt;object type=&quot;3&quot; unique_id=&quot;10009&quot;&gt;&lt;property id=&quot;20148&quot; value=&quot;5&quot;/&gt;&lt;property id=&quot;20300&quot; value=&quot;Slide 6 - &amp;quot;Risposta all’impulso&amp;quot;&quot;/&gt;&lt;property id=&quot;20307&quot; value=&quot;715&quot;/&gt;&lt;/object&gt;&lt;object type=&quot;3&quot; unique_id=&quot;10010&quot;&gt;&lt;property id=&quot;20148&quot; value=&quot;5&quot;/&gt;&lt;property id=&quot;20300&quot; value=&quot;Slide 7 - &amp;quot;Filtraggio FIR (Finite Impulse Response)&amp;quot;&quot;/&gt;&lt;property id=&quot;20307&quot; value=&quot;599&quot;/&gt;&lt;/object&gt;&lt;object type=&quot;3&quot; unique_id=&quot;10011&quot;&gt;&lt;property id=&quot;20148&quot; value=&quot;5&quot;/&gt;&lt;property id=&quot;20300&quot; value=&quot;Slide 8 - &amp;quot;Filtraggio IIR (Infinite Impulse Response)&amp;quot;&quot;/&gt;&lt;property id=&quot;20307&quot; value=&quot;716&quot;/&gt;&lt;/object&gt;&lt;object type=&quot;3&quot; unique_id=&quot;10012&quot;&gt;&lt;property id=&quot;20148&quot; value=&quot;5&quot;/&gt;&lt;property id=&quot;20300&quot; value=&quot;Slide 23 - &amp;quot;Sistema “lineare”, distorsione&amp;quot;&quot;/&gt;&lt;property id=&quot;20307&quot; value=&quot;600&quot;/&gt;&lt;/object&gt;&lt;object type=&quot;3&quot; unique_id=&quot;10013&quot;&gt;&lt;property id=&quot;20148&quot; value=&quot;5&quot;/&gt;&lt;property id=&quot;20300&quot; value=&quot;Slide 24 - &amp;quot;Un sistema lineare con filtro di correzione&amp;quot;&quot;/&gt;&lt;property id=&quot;20307&quot; value=&quot;702&quot;/&gt;&lt;/object&gt;&lt;object type=&quot;3&quot; unique_id=&quot;10014&quot;&gt;&lt;property id=&quot;20148&quot; value=&quot;5&quot;/&gt;&lt;property id=&quot;20300&quot; value=&quot;Slide 25 - &amp;quot;Effetto combinato filtro+sistema&amp;quot;&quot;/&gt;&lt;property id=&quot;20307&quot; value=&quot;566&quot;/&gt;&lt;/object&gt;&lt;object type=&quot;3&quot; unique_id=&quot;10015&quot;&gt;&lt;property id=&quot;20148&quot; value=&quot;5&quot;/&gt;&lt;property id=&quot;20300&quot; value=&quot;Slide 26 - &amp;quot;Possibili strategie di progettazione &amp;#x0D;&amp;#x0A;di un filtro equalizzatore&amp;quot;&quot;/&gt;&lt;property id=&quot;20307&quot; value=&quot;571&quot;/&gt;&lt;/object&gt;&lt;object type=&quot;3&quot; unique_id=&quot;10016&quot;&gt;&lt;property id=&quot;20148&quot; value=&quot;5&quot;/&gt;&lt;property id=&quot;20300&quot; value=&quot;Slide 27 - &amp;quot;Teoria del filtraggio inverso di Kirkeby&amp;quot;&quot;/&gt;&lt;property id=&quot;20307&quot; value=&quot;573&quot;/&gt;&lt;/object&gt;&lt;object type=&quot;3&quot; unique_id=&quot;10017&quot;&gt;&lt;property id=&quot;20148&quot; value=&quot;5&quot;/&gt;&lt;property id=&quot;20300&quot; value=&quot;Slide 28 - &amp;quot;Parametro di regolarizzazione e(w)&amp;#x0D;&amp;#x0A;variabile con la frequenza&amp;quot;&quot;/&gt;&lt;property id=&quot;20307&quot; value=&quot;714&quot;/&gt;&lt;/object&gt;&lt;object type=&quot;3&quot; unique_id=&quot;10018&quot;&gt;&lt;property id=&quot;20148&quot; value=&quot;5&quot;/&gt;&lt;property id=&quot;20300&quot; value=&quot;Slide 29 - &amp;quot;Che differenza c’è fra un segnale, &amp;#x0D;&amp;#x0A;un sistema ed un filtro?&amp;quot;&quot;/&gt;&lt;property id=&quot;20307&quot; value=&quot;604&quot;/&gt;&lt;/object&gt;&lt;object type=&quot;3&quot; unique_id=&quot;10019&quot;&gt;&lt;property id=&quot;20148&quot; value=&quot;5&quot;/&gt;&lt;property id=&quot;20300&quot; value=&quot;Slide 31 - &amp;quot;Esempio di sistema con filtro equalizzatore&amp;quot;&quot;/&gt;&lt;property id=&quot;20307&quot; value=&quot;703&quot;/&gt;&lt;/object&gt;&lt;object type=&quot;3&quot; unique_id=&quot;10020&quot;&gt;&lt;property id=&quot;20148&quot; value=&quot;5&quot;/&gt;&lt;property id=&quot;20300&quot; value=&quot;Slide 32 - &amp;quot;Esempio di sistema con filtro equalizzatore&amp;quot;&quot;/&gt;&lt;property id=&quot;20307&quot; value=&quot;704&quot;/&gt;&lt;/object&gt;&lt;object type=&quot;3&quot; unique_id=&quot;10040&quot;&gt;&lt;property id=&quot;20148&quot; value=&quot;5&quot;/&gt;&lt;property id=&quot;20300&quot; value=&quot;Slide 30 - &amp;quot;Auralizzazione&amp;quot;&quot;/&gt;&lt;property id=&quot;20307&quot; value=&quot;717&quot;/&gt;&lt;/object&gt;&lt;object type=&quot;3&quot; unique_id=&quot;11180&quot;&gt;&lt;property id=&quot;20148&quot; value=&quot;5&quot;/&gt;&lt;property id=&quot;20300&quot; value=&quot;Slide 9 - &amp;quot;L’algoritmo FFT&amp;quot;&quot;/&gt;&lt;property id=&quot;20307&quot; value=&quot;718&quot;/&gt;&lt;/object&gt;&lt;object type=&quot;3&quot; unique_id=&quot;11181&quot;&gt;&lt;property id=&quot;20148&quot; value=&quot;5&quot;/&gt;&lt;property id=&quot;20300&quot; value=&quot;Slide 10 - &amp;quot;L’algoritmo FFT&amp;quot;&quot;/&gt;&lt;property id=&quot;20307&quot; value=&quot;719&quot;/&gt;&lt;/object&gt;&lt;object type=&quot;3&quot; unique_id=&quot;11182&quot;&gt;&lt;property id=&quot;20148&quot; value=&quot;5&quot;/&gt;&lt;property id=&quot;20300&quot; value=&quot;Slide 11 - &amp;quot;Spettro complesso, autospettro&amp;quot;&quot;/&gt;&lt;property id=&quot;20307&quot; value=&quot;720&quot;/&gt;&lt;/object&gt;&lt;object type=&quot;3&quot; unique_id=&quot;11183&quot;&gt;&lt;property id=&quot;20148&quot; value=&quot;5&quot;/&gt;&lt;property id=&quot;20300&quot; value=&quot;Slide 12 - &amp;quot;Spettro complesso, autospettro&amp;quot;&quot;/&gt;&lt;property id=&quot;20307&quot; value=&quot;721&quot;/&gt;&lt;/object&gt;&lt;object type=&quot;3&quot; unique_id=&quot;11184&quot;&gt;&lt;property id=&quot;20148&quot; value=&quot;5&quot;/&gt;&lt;property id=&quot;20300&quot; value=&quot;Slide 13 - &amp;quot;Il “leakage” e le finestre (“window”)&amp;quot;&quot;/&gt;&lt;property id=&quot;20307&quot; value=&quot;722&quot;/&gt;&lt;/object&gt;&lt;object type=&quot;3&quot; unique_id=&quot;11185&quot;&gt;&lt;property id=&quot;20148&quot; value=&quot;5&quot;/&gt;&lt;property id=&quot;20300&quot; value=&quot;Slide 14 - &amp;quot;Il “leakage” e le finestre (“window”)&amp;quot;&quot;/&gt;&lt;property id=&quot;20307&quot; value=&quot;723&quot;/&gt;&lt;/object&gt;&lt;object type=&quot;3&quot; unique_id=&quot;11186&quot;&gt;&lt;property id=&quot;20148&quot; value=&quot;5&quot;/&gt;&lt;property id=&quot;20300&quot; value=&quot;Slide 15 - &amp;quot;L’overlap&amp;quot;&quot;/&gt;&lt;property id=&quot;20307&quot; value=&quot;724&quot;/&gt;&lt;/object&gt;&lt;object type=&quot;3&quot; unique_id=&quot;11187&quot;&gt;&lt;property id=&quot;20148&quot; value=&quot;5&quot;/&gt;&lt;property id=&quot;20300&quot; value=&quot;Slide 16 - &amp;quot;Media, waterfall, spettrogramma&amp;quot;&quot;/&gt;&lt;property id=&quot;20307&quot; value=&quot;725&quot;/&gt;&lt;/object&gt;&lt;object type=&quot;3&quot; unique_id=&quot;11188&quot;&gt;&lt;property id=&quot;20148&quot; value=&quot;5&quot;/&gt;&lt;property id=&quot;20300&quot; value=&quot;Slide 17 - &amp;quot;Filtraggio FIR veloce mediante FFT&amp;quot;&quot;/&gt;&lt;property id=&quot;20307&quot; value=&quot;726&quot;/&gt;&lt;/object&gt;&lt;object type=&quot;3&quot; unique_id=&quot;11189&quot;&gt;&lt;property id=&quot;20148&quot; value=&quot;5&quot;/&gt;&lt;property id=&quot;20300&quot; value=&quot;Slide 18 - &amp;quot;L’algoritmo “Overlap &amp;amp; Save”&amp;quot;&quot;/&gt;&lt;property id=&quot;20307&quot; value=&quot;727&quot;/&gt;&lt;/object&gt;&lt;object type=&quot;3&quot; unique_id=&quot;11190&quot;&gt;&lt;property id=&quot;20148&quot; value=&quot;5&quot;/&gt;&lt;property id=&quot;20300&quot; value=&quot;Slide 19 - &amp;quot;L’algoritmo “Overlap &amp;amp; Save”&amp;quot;&quot;/&gt;&lt;property id=&quot;20307&quot; value=&quot;728&quot;/&gt;&lt;/object&gt;&lt;object type=&quot;3&quot; unique_id=&quot;11191&quot;&gt;&lt;property id=&quot;20148&quot; value=&quot;5&quot;/&gt;&lt;property id=&quot;20300&quot; value=&quot;Slide 20 - &amp;quot;Schema a blocchi Overlap &amp;amp; Save&amp;quot;&quot;/&gt;&lt;property id=&quot;20307&quot; value=&quot;729&quot;/&gt;&lt;/object&gt;&lt;object type=&quot;3&quot; unique_id=&quot;11192&quot;&gt;&lt;property id=&quot;20148&quot; value=&quot;5&quot;/&gt;&lt;property id=&quot;20300&quot; value=&quot;Slide 21 - &amp;quot;Uniformly Partitioned Overlap &amp;amp; Save&amp;quot;&quot;/&gt;&lt;property id=&quot;20307&quot; value=&quot;730&quot;/&gt;&lt;/object&gt;&lt;object type=&quot;3&quot; unique_id=&quot;11193&quot;&gt;&lt;property id=&quot;20148&quot; value=&quot;5&quot;/&gt;&lt;property id=&quot;20300&quot; value=&quot;Slide 22 - &amp;quot;Uniformly Partitioned Overlap &amp;amp; Save&amp;quot;&quot;/&gt;&lt;property id=&quot;20307&quot; value=&quot;7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chtmpl">
  <a:themeElements>
    <a:clrScheme name="techtmpl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cht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anose="05000000000000000000" pitchFamily="2" charset="2"/>
          <a:buChar char="q"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anose="05000000000000000000" pitchFamily="2" charset="2"/>
          <a:buChar char="q"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t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t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t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t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t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t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t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C:\MSOffice\Templates\techtmpl.pot</Template>
  <TotalTime>38978</TotalTime>
  <Words>750</Words>
  <Application>Microsoft Office PowerPoint</Application>
  <PresentationFormat>Letter Paper (8.5x11 in)</PresentationFormat>
  <Paragraphs>84</Paragraphs>
  <Slides>10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Wingdings</vt:lpstr>
      <vt:lpstr>Symbol</vt:lpstr>
      <vt:lpstr>techtmpl</vt:lpstr>
      <vt:lpstr>Microsoft Equation 3.0</vt:lpstr>
      <vt:lpstr>Elaborazione numerica del suono  Campionamento,  Risposta all’Impulso  e filtraggio digitale, auralizzazione</vt:lpstr>
      <vt:lpstr>Campionamento</vt:lpstr>
      <vt:lpstr>Discretizzazione in ampiezza e nel tempo</vt:lpstr>
      <vt:lpstr>Puo’ il segnale campionato rappresentare “fedelmente” quello originale?</vt:lpstr>
      <vt:lpstr>ESEMPI</vt:lpstr>
      <vt:lpstr>Risposta all’impulso</vt:lpstr>
      <vt:lpstr>Un semplice sistema lineare</vt:lpstr>
      <vt:lpstr>Filtraggio FIR (Finite Impulse Response)</vt:lpstr>
      <vt:lpstr>Filtraggio IIR (Infinite Impulse Response)</vt:lpstr>
      <vt:lpstr>Auralizzazione</vt:lpstr>
    </vt:vector>
  </TitlesOfParts>
  <Company>ADI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2116x_Basics</dc:title>
  <dc:creator>robert hoffmann</dc:creator>
  <cp:lastModifiedBy>Angelo Farina</cp:lastModifiedBy>
  <cp:revision>152</cp:revision>
  <cp:lastPrinted>2000-03-27T16:20:25Z</cp:lastPrinted>
  <dcterms:created xsi:type="dcterms:W3CDTF">1998-08-07T13:31:30Z</dcterms:created>
  <dcterms:modified xsi:type="dcterms:W3CDTF">2024-10-24T17:44:42Z</dcterms:modified>
</cp:coreProperties>
</file>