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webextensions/webextension1.xml" ContentType="application/vnd.ms-office.webextension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4" r:id="rId2"/>
  </p:sldMasterIdLst>
  <p:notesMasterIdLst>
    <p:notesMasterId r:id="rId14"/>
  </p:notesMasterIdLst>
  <p:sldIdLst>
    <p:sldId id="256" r:id="rId3"/>
    <p:sldId id="712" r:id="rId4"/>
    <p:sldId id="713" r:id="rId5"/>
    <p:sldId id="714" r:id="rId6"/>
    <p:sldId id="716" r:id="rId7"/>
    <p:sldId id="715" r:id="rId8"/>
    <p:sldId id="717" r:id="rId9"/>
    <p:sldId id="718" r:id="rId10"/>
    <p:sldId id="720" r:id="rId11"/>
    <p:sldId id="719" r:id="rId12"/>
    <p:sldId id="636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7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75C5-D551-4895-9BE1-164D3A656EA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06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5"/>
          <p:cNvSpPr/>
          <p:nvPr userDrawn="1"/>
        </p:nvSpPr>
        <p:spPr>
          <a:xfrm>
            <a:off x="0" y="6669360"/>
            <a:ext cx="12191999" cy="188640"/>
          </a:xfrm>
          <a:prstGeom prst="rect">
            <a:avLst/>
          </a:prstGeom>
          <a:gradFill flip="none" rotWithShape="1">
            <a:gsLst>
              <a:gs pos="0">
                <a:srgbClr val="0160AA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IT" sz="1600">
              <a:latin typeface="Calibri" panose="020F0502020204030204" pitchFamily="34" charset="0"/>
            </a:endParaRPr>
          </a:p>
        </p:txBody>
      </p:sp>
      <p:sp>
        <p:nvSpPr>
          <p:cNvPr id="7" name="Rettangolo 46"/>
          <p:cNvSpPr>
            <a:spLocks noChangeAspect="1"/>
          </p:cNvSpPr>
          <p:nvPr userDrawn="1"/>
        </p:nvSpPr>
        <p:spPr>
          <a:xfrm>
            <a:off x="3389441" y="1084622"/>
            <a:ext cx="5437977" cy="5336804"/>
          </a:xfrm>
          <a:prstGeom prst="rect">
            <a:avLst/>
          </a:prstGeom>
          <a:blipFill dpi="0" rotWithShape="1">
            <a:blip r:embed="rId2">
              <a:alphaModFix amt="5000"/>
            </a:blip>
            <a:srcRect/>
            <a:stretch>
              <a:fillRect l="-41523" t="-1" r="-41059" b="-685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00">
              <a:latin typeface="Calibri" panose="020F0502020204030204" pitchFamily="34" charset="0"/>
            </a:endParaRPr>
          </a:p>
        </p:txBody>
      </p:sp>
      <p:sp>
        <p:nvSpPr>
          <p:cNvPr id="9" name="Rettangolo 5"/>
          <p:cNvSpPr/>
          <p:nvPr userDrawn="1"/>
        </p:nvSpPr>
        <p:spPr>
          <a:xfrm>
            <a:off x="0" y="-72206"/>
            <a:ext cx="12192000" cy="692894"/>
          </a:xfrm>
          <a:prstGeom prst="rect">
            <a:avLst/>
          </a:prstGeom>
          <a:gradFill flip="none" rotWithShape="1">
            <a:gsLst>
              <a:gs pos="0">
                <a:srgbClr val="0160AA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sz="2400" b="1" dirty="0">
                <a:latin typeface="Calibri" panose="020F0502020204030204" pitchFamily="34" charset="0"/>
              </a:rPr>
              <a:t>IS2 - 2023</a:t>
            </a:r>
          </a:p>
          <a:p>
            <a:pPr algn="l"/>
            <a:r>
              <a:rPr lang="en-US" sz="1600" dirty="0">
                <a:latin typeface="Calibri" panose="020F0502020204030204" pitchFamily="34" charset="0"/>
              </a:rPr>
              <a:t>Spatial Audio capture and reproduction</a:t>
            </a:r>
            <a:endParaRPr lang="it-IT" sz="1600" dirty="0">
              <a:latin typeface="Calibri" panose="020F0502020204030204" pitchFamily="34" charset="0"/>
            </a:endParaRPr>
          </a:p>
        </p:txBody>
      </p:sp>
      <p:sp>
        <p:nvSpPr>
          <p:cNvPr id="13" name="Rettangolo 7"/>
          <p:cNvSpPr/>
          <p:nvPr userDrawn="1"/>
        </p:nvSpPr>
        <p:spPr>
          <a:xfrm>
            <a:off x="12430" y="620688"/>
            <a:ext cx="12192000" cy="216000"/>
          </a:xfrm>
          <a:prstGeom prst="rect">
            <a:avLst/>
          </a:prstGeom>
          <a:gradFill>
            <a:gsLst>
              <a:gs pos="93000">
                <a:srgbClr val="FEEBC1"/>
              </a:gs>
              <a:gs pos="79000">
                <a:srgbClr val="FCD782"/>
              </a:gs>
              <a:gs pos="0">
                <a:srgbClr val="F9AF05"/>
              </a:gs>
              <a:gs pos="100000">
                <a:srgbClr val="FFFF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>
              <a:latin typeface="Calibri" panose="020F0502020204030204" pitchFamily="34" charset="0"/>
            </a:endParaRPr>
          </a:p>
        </p:txBody>
      </p:sp>
      <p:sp>
        <p:nvSpPr>
          <p:cNvPr id="17" name="Segnaposto data 1"/>
          <p:cNvSpPr>
            <a:spLocks noGrp="1"/>
          </p:cNvSpPr>
          <p:nvPr>
            <p:ph type="dt" sz="half" idx="10"/>
          </p:nvPr>
        </p:nvSpPr>
        <p:spPr>
          <a:xfrm>
            <a:off x="0" y="6669360"/>
            <a:ext cx="2844800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it-IT" sz="1400" smtClean="0">
                <a:solidFill>
                  <a:schemeClr val="l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sz="1200" dirty="0">
                <a:solidFill>
                  <a:schemeClr val="bg1"/>
                </a:solidFill>
              </a:rPr>
              <a:t>17/10/2023</a:t>
            </a:r>
          </a:p>
        </p:txBody>
      </p:sp>
    </p:spTree>
    <p:extLst>
      <p:ext uri="{BB962C8B-B14F-4D97-AF65-F5344CB8AC3E}">
        <p14:creationId xmlns:p14="http://schemas.microsoft.com/office/powerpoint/2010/main" val="192475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5"/>
          <p:cNvSpPr/>
          <p:nvPr userDrawn="1"/>
        </p:nvSpPr>
        <p:spPr>
          <a:xfrm>
            <a:off x="0" y="6669360"/>
            <a:ext cx="12191999" cy="188640"/>
          </a:xfrm>
          <a:prstGeom prst="rect">
            <a:avLst/>
          </a:prstGeom>
          <a:gradFill flip="none" rotWithShape="1">
            <a:gsLst>
              <a:gs pos="81000">
                <a:srgbClr val="0160AA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IT" sz="1600">
              <a:latin typeface="Calibri" panose="020F0502020204030204" pitchFamily="34" charset="0"/>
            </a:endParaRPr>
          </a:p>
        </p:txBody>
      </p:sp>
      <p:sp>
        <p:nvSpPr>
          <p:cNvPr id="12" name="Rettangolo 46"/>
          <p:cNvSpPr>
            <a:spLocks noChangeAspect="1"/>
          </p:cNvSpPr>
          <p:nvPr userDrawn="1"/>
        </p:nvSpPr>
        <p:spPr>
          <a:xfrm>
            <a:off x="3389441" y="1084622"/>
            <a:ext cx="5437977" cy="5336804"/>
          </a:xfrm>
          <a:prstGeom prst="rect">
            <a:avLst/>
          </a:prstGeom>
          <a:blipFill dpi="0" rotWithShape="1">
            <a:blip r:embed="rId2">
              <a:alphaModFix amt="5000"/>
            </a:blip>
            <a:srcRect/>
            <a:stretch>
              <a:fillRect l="-41523" t="-1" r="-41059" b="-685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00">
              <a:latin typeface="Calibri" panose="020F0502020204030204" pitchFamily="34" charset="0"/>
            </a:endParaRPr>
          </a:p>
        </p:txBody>
      </p:sp>
      <p:sp>
        <p:nvSpPr>
          <p:cNvPr id="6" name="Rettangolo 5"/>
          <p:cNvSpPr/>
          <p:nvPr userDrawn="1"/>
        </p:nvSpPr>
        <p:spPr>
          <a:xfrm>
            <a:off x="0" y="-72206"/>
            <a:ext cx="12192000" cy="692894"/>
          </a:xfrm>
          <a:prstGeom prst="rect">
            <a:avLst/>
          </a:prstGeom>
          <a:gradFill flip="none" rotWithShape="1">
            <a:gsLst>
              <a:gs pos="0">
                <a:srgbClr val="0160AA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sz="2400" b="1" dirty="0">
                <a:latin typeface="Calibri" panose="020F0502020204030204" pitchFamily="34" charset="0"/>
              </a:rPr>
              <a:t>IS2 - 2023</a:t>
            </a:r>
          </a:p>
          <a:p>
            <a:pPr algn="l"/>
            <a:r>
              <a:rPr lang="en-US" sz="1600" dirty="0">
                <a:latin typeface="Calibri" panose="020F0502020204030204" pitchFamily="34" charset="0"/>
              </a:rPr>
              <a:t>Spatial Audio capture and reproduction</a:t>
            </a:r>
            <a:endParaRPr lang="it-IT" sz="1600" dirty="0">
              <a:latin typeface="Calibri" panose="020F0502020204030204" pitchFamily="34" charset="0"/>
            </a:endParaRPr>
          </a:p>
        </p:txBody>
      </p:sp>
      <p:sp>
        <p:nvSpPr>
          <p:cNvPr id="9" name="Rettangolo 7"/>
          <p:cNvSpPr/>
          <p:nvPr userDrawn="1"/>
        </p:nvSpPr>
        <p:spPr>
          <a:xfrm>
            <a:off x="12430" y="620688"/>
            <a:ext cx="12192000" cy="216000"/>
          </a:xfrm>
          <a:prstGeom prst="rect">
            <a:avLst/>
          </a:prstGeom>
          <a:gradFill>
            <a:gsLst>
              <a:gs pos="93000">
                <a:srgbClr val="FEEBC1"/>
              </a:gs>
              <a:gs pos="79000">
                <a:srgbClr val="FCD782"/>
              </a:gs>
              <a:gs pos="0">
                <a:srgbClr val="F9AF05"/>
              </a:gs>
              <a:gs pos="100000">
                <a:srgbClr val="FFFF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>
              <a:latin typeface="Calibri" panose="020F0502020204030204" pitchFamily="34" charset="0"/>
            </a:endParaRPr>
          </a:p>
        </p:txBody>
      </p:sp>
      <p:sp>
        <p:nvSpPr>
          <p:cNvPr id="10" name="Segnaposto numero diapositiva 12"/>
          <p:cNvSpPr>
            <a:spLocks noGrp="1"/>
          </p:cNvSpPr>
          <p:nvPr>
            <p:ph type="sldNum" sz="quarter" idx="12"/>
          </p:nvPr>
        </p:nvSpPr>
        <p:spPr>
          <a:xfrm>
            <a:off x="9347198" y="6642726"/>
            <a:ext cx="2844800" cy="216024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defRPr sz="1200" b="1">
                <a:solidFill>
                  <a:schemeClr val="bg1"/>
                </a:solidFill>
                <a:latin typeface="Whitney" pitchFamily="50" charset="0"/>
              </a:defRPr>
            </a:lvl1pPr>
          </a:lstStyle>
          <a:p>
            <a:pPr algn="r"/>
            <a:fld id="{D17D2910-C678-41A8-AB31-3A672DDDE99F}" type="slidenum">
              <a:rPr lang="it-IT" smtClean="0"/>
              <a:pPr algn="r"/>
              <a:t>‹#›</a:t>
            </a:fld>
            <a:r>
              <a:rPr lang="it-IT" dirty="0"/>
              <a:t>/11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599" y="6669360"/>
            <a:ext cx="3860800" cy="216024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algn="ctr"/>
            <a:r>
              <a:rPr lang="it-IT" dirty="0"/>
              <a:t>Angelo Farina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0" y="6669360"/>
            <a:ext cx="2844800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it-IT" sz="1400" smtClean="0">
                <a:solidFill>
                  <a:schemeClr val="l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sz="1200" dirty="0">
                <a:solidFill>
                  <a:schemeClr val="bg1"/>
                </a:solidFill>
              </a:rPr>
              <a:t>17/10/2023</a:t>
            </a:r>
          </a:p>
        </p:txBody>
      </p:sp>
    </p:spTree>
    <p:extLst>
      <p:ext uri="{BB962C8B-B14F-4D97-AF65-F5344CB8AC3E}">
        <p14:creationId xmlns:p14="http://schemas.microsoft.com/office/powerpoint/2010/main" val="9117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7 September, 2023"/>
          <p:cNvSpPr txBox="1"/>
          <p:nvPr/>
        </p:nvSpPr>
        <p:spPr>
          <a:xfrm>
            <a:off x="9531032" y="6459537"/>
            <a:ext cx="257556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t>5-7 September, 2023</a:t>
            </a:r>
          </a:p>
        </p:txBody>
      </p:sp>
      <p:sp>
        <p:nvSpPr>
          <p:cNvPr id="3" name="I3DA Conference"/>
          <p:cNvSpPr txBox="1"/>
          <p:nvPr/>
        </p:nvSpPr>
        <p:spPr>
          <a:xfrm>
            <a:off x="6751319" y="6467475"/>
            <a:ext cx="3151824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t>I3DA Conference</a:t>
            </a:r>
          </a:p>
        </p:txBody>
      </p:sp>
      <p:sp>
        <p:nvSpPr>
          <p:cNvPr id="4" name="Rectangle"/>
          <p:cNvSpPr/>
          <p:nvPr/>
        </p:nvSpPr>
        <p:spPr>
          <a:xfrm>
            <a:off x="0" y="6092825"/>
            <a:ext cx="12192000" cy="788988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spcBef>
                <a:spcPts val="400"/>
              </a:spcBef>
              <a:defRPr sz="1800"/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1442E9-9A93-0A4D-D74B-90DC1590F9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3730" y="6114149"/>
            <a:ext cx="7326631" cy="7438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hf hdr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3F6E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3F6E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3F6E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3F6E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3F6E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3F6E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3F6E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3F6E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3F6E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74700" marR="0" indent="-3175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85000"/>
        <a:buFontTx/>
        <a:buChar char="▪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684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256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0828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»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57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3D Acoustics of La Scala"/>
          <p:cNvSpPr txBox="1">
            <a:spLocks noGrp="1"/>
          </p:cNvSpPr>
          <p:nvPr>
            <p:ph type="title" idx="4294967295"/>
          </p:nvPr>
        </p:nvSpPr>
        <p:spPr>
          <a:xfrm>
            <a:off x="1969552" y="270471"/>
            <a:ext cx="8252893" cy="2232422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defTabSz="859536">
              <a:lnSpc>
                <a:spcPct val="150000"/>
              </a:lnSpc>
              <a:spcBef>
                <a:spcPts val="1100"/>
              </a:spcBef>
              <a:defRPr sz="3008">
                <a:solidFill>
                  <a:srgbClr val="A50021"/>
                </a:solidFill>
              </a:defRPr>
            </a:lvl1pPr>
          </a:lstStyle>
          <a:p>
            <a:pPr algn="ctr"/>
            <a:r>
              <a:rPr lang="en-GB" b="0" i="1" dirty="0"/>
              <a:t>Panel on:</a:t>
            </a:r>
            <a:br>
              <a:rPr lang="en-GB" b="0" i="1" dirty="0"/>
            </a:br>
            <a:r>
              <a:rPr lang="en-GB" dirty="0"/>
              <a:t> Networked Immersive Audio: </a:t>
            </a:r>
            <a:br>
              <a:rPr lang="en-GB" dirty="0"/>
            </a:br>
            <a:r>
              <a:rPr lang="en-GB" dirty="0"/>
              <a:t>opportunities and challenges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sz="2000" dirty="0">
                <a:solidFill>
                  <a:schemeClr val="tx1"/>
                </a:solidFill>
              </a:rPr>
              <a:t>4th International Symposium on the Internet of Sounds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26-27 October 2023, Congress </a:t>
            </a:r>
            <a:r>
              <a:rPr lang="en-GB" sz="2000" dirty="0" err="1">
                <a:solidFill>
                  <a:schemeClr val="tx1"/>
                </a:solidFill>
              </a:rPr>
              <a:t>Center</a:t>
            </a:r>
            <a:r>
              <a:rPr lang="en-GB" sz="2000" dirty="0">
                <a:solidFill>
                  <a:schemeClr val="tx1"/>
                </a:solidFill>
              </a:rPr>
              <a:t> “Le </a:t>
            </a:r>
            <a:r>
              <a:rPr lang="en-GB" sz="2000" dirty="0" err="1">
                <a:solidFill>
                  <a:schemeClr val="tx1"/>
                </a:solidFill>
              </a:rPr>
              <a:t>benedettine</a:t>
            </a:r>
            <a:r>
              <a:rPr lang="en-GB" sz="2000" dirty="0">
                <a:solidFill>
                  <a:schemeClr val="tx1"/>
                </a:solidFill>
              </a:rPr>
              <a:t>”, Pisa, Italy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John Smith(1)…"/>
          <p:cNvSpPr txBox="1"/>
          <p:nvPr/>
        </p:nvSpPr>
        <p:spPr>
          <a:xfrm>
            <a:off x="1523999" y="2709466"/>
            <a:ext cx="810799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400"/>
              </a:spcBef>
              <a:defRPr sz="1800" b="1"/>
            </a:pPr>
            <a:r>
              <a:rPr dirty="0"/>
              <a:t>				</a:t>
            </a:r>
            <a:endParaRPr lang="it-IT" baseline="30000" dirty="0"/>
          </a:p>
          <a:p>
            <a:pPr marL="342900" indent="-342900">
              <a:spcBef>
                <a:spcPts val="400"/>
              </a:spcBef>
              <a:defRPr sz="1800"/>
            </a:pPr>
            <a:r>
              <a:rPr lang="it-IT" dirty="0"/>
              <a:t>				</a:t>
            </a:r>
            <a:r>
              <a:rPr lang="it-IT" b="1" dirty="0"/>
              <a:t>Angelo Farina</a:t>
            </a:r>
            <a:endParaRPr lang="it-IT" b="1" baseline="30000" dirty="0"/>
          </a:p>
          <a:p>
            <a:pPr marL="342900" indent="-342900">
              <a:spcBef>
                <a:spcPts val="400"/>
              </a:spcBef>
              <a:defRPr sz="1800"/>
            </a:pPr>
            <a:r>
              <a:rPr lang="it-IT" b="1" baseline="30000" dirty="0"/>
              <a:t> </a:t>
            </a:r>
            <a:r>
              <a:rPr lang="it-IT" dirty="0"/>
              <a:t>				</a:t>
            </a:r>
            <a:endParaRPr lang="it-IT" b="1" baseline="30000" dirty="0"/>
          </a:p>
        </p:txBody>
      </p:sp>
      <p:pic>
        <p:nvPicPr>
          <p:cNvPr id="2" name="image158.png" descr="ingegneria_c">
            <a:extLst>
              <a:ext uri="{FF2B5EF4-FFF2-40B4-BE49-F238E27FC236}">
                <a16:creationId xmlns:a16="http://schemas.microsoft.com/office/drawing/2014/main" id="{7E17EEDB-3861-27EE-8B5E-A22F5A945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50000"/>
          </a:blip>
          <a:srcRect r="12153"/>
          <a:stretch/>
        </p:blipFill>
        <p:spPr>
          <a:xfrm>
            <a:off x="6287459" y="2709466"/>
            <a:ext cx="3040042" cy="1237568"/>
          </a:xfrm>
          <a:prstGeom prst="rect">
            <a:avLst/>
          </a:prstGeom>
          <a:ln/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4E759-3AE5-2DA6-B6D7-8F2153BA3A6D}"/>
              </a:ext>
            </a:extLst>
          </p:cNvPr>
          <p:cNvSpPr txBox="1"/>
          <p:nvPr/>
        </p:nvSpPr>
        <p:spPr>
          <a:xfrm>
            <a:off x="645459" y="-9332"/>
            <a:ext cx="12191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+mj-lt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624B7-29ED-7B90-1976-0C923346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11" y="887972"/>
            <a:ext cx="10998578" cy="88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b="1" dirty="0">
                <a:ea typeface="PMingLiU" panose="02020500000000000000" pitchFamily="18" charset="-120"/>
              </a:rPr>
              <a:t>We use </a:t>
            </a:r>
            <a:r>
              <a:rPr lang="en-US" altLang="zh-TW" sz="1800" b="1" dirty="0" err="1">
                <a:ea typeface="PMingLiU" panose="02020500000000000000" pitchFamily="18" charset="-120"/>
              </a:rPr>
              <a:t>Plogue</a:t>
            </a:r>
            <a:r>
              <a:rPr lang="en-US" altLang="zh-TW" sz="1800" b="1" dirty="0">
                <a:ea typeface="PMingLiU" panose="02020500000000000000" pitchFamily="18" charset="-120"/>
              </a:rPr>
              <a:t> </a:t>
            </a:r>
            <a:r>
              <a:rPr lang="en-US" altLang="zh-TW" sz="1800" b="1" dirty="0" err="1">
                <a:ea typeface="PMingLiU" panose="02020500000000000000" pitchFamily="18" charset="-120"/>
              </a:rPr>
              <a:t>Bidule</a:t>
            </a:r>
            <a:r>
              <a:rPr lang="en-US" altLang="zh-TW" sz="1800" b="1" dirty="0">
                <a:ea typeface="PMingLiU" panose="02020500000000000000" pitchFamily="18" charset="-120"/>
              </a:rPr>
              <a:t> as the host program (or Max), with VST plugins (Sparta, IEM, X-MCFX)</a:t>
            </a:r>
            <a:endParaRPr lang="en-US" altLang="zh-TW" sz="1800" dirty="0">
              <a:ea typeface="PMingLiU" panose="020205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2A62C-1B4C-B6D3-3E4C-C64FFA07D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128" y="1329827"/>
            <a:ext cx="8632135" cy="527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8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4">
            <a:extLst>
              <a:ext uri="{FF2B5EF4-FFF2-40B4-BE49-F238E27FC236}">
                <a16:creationId xmlns:a16="http://schemas.microsoft.com/office/drawing/2014/main" id="{66FF69A4-881A-3B9F-571A-1627B15EA8BE}"/>
              </a:ext>
            </a:extLst>
          </p:cNvPr>
          <p:cNvSpPr txBox="1"/>
          <p:nvPr/>
        </p:nvSpPr>
        <p:spPr>
          <a:xfrm>
            <a:off x="3749043" y="2736502"/>
            <a:ext cx="46939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THANKS FOR ATTENTION</a:t>
            </a:r>
          </a:p>
          <a:p>
            <a:endParaRPr lang="en-GB" sz="2800" b="1" dirty="0"/>
          </a:p>
          <a:p>
            <a:pPr algn="ctr"/>
            <a:r>
              <a:rPr lang="en-GB" sz="2800" b="1" dirty="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35086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4E759-3AE5-2DA6-B6D7-8F2153BA3A6D}"/>
              </a:ext>
            </a:extLst>
          </p:cNvPr>
          <p:cNvSpPr txBox="1"/>
          <p:nvPr/>
        </p:nvSpPr>
        <p:spPr>
          <a:xfrm>
            <a:off x="0" y="851207"/>
            <a:ext cx="12191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latin typeface="+mj-lt"/>
                <a:cs typeface="Arial" panose="020B0604020202020204" pitchFamily="34" charset="0"/>
              </a:rPr>
              <a:t>Spatial</a:t>
            </a:r>
            <a:r>
              <a:rPr lang="it-IT" sz="3200" b="1" dirty="0">
                <a:latin typeface="+mj-lt"/>
                <a:cs typeface="Arial" panose="020B0604020202020204" pitchFamily="34" charset="0"/>
              </a:rPr>
              <a:t> Audio </a:t>
            </a:r>
            <a:r>
              <a:rPr lang="it-IT" sz="3200" b="1" dirty="0" err="1">
                <a:latin typeface="+mj-lt"/>
                <a:cs typeface="Arial" panose="020B0604020202020204" pitchFamily="34" charset="0"/>
              </a:rPr>
              <a:t>capture</a:t>
            </a:r>
            <a:r>
              <a:rPr lang="it-IT" sz="3200" b="1" dirty="0">
                <a:latin typeface="+mj-lt"/>
                <a:cs typeface="Arial" panose="020B0604020202020204" pitchFamily="34" charset="0"/>
              </a:rPr>
              <a:t> and </a:t>
            </a:r>
            <a:r>
              <a:rPr lang="it-IT" sz="3200" b="1" dirty="0" err="1">
                <a:latin typeface="+mj-lt"/>
                <a:cs typeface="Arial" panose="020B0604020202020204" pitchFamily="34" charset="0"/>
              </a:rPr>
              <a:t>reproduction</a:t>
            </a:r>
            <a:endParaRPr lang="it-IT" sz="3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624B7-29ED-7B90-1976-0C923346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49" y="1593943"/>
            <a:ext cx="10998578" cy="88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b="1" dirty="0">
                <a:ea typeface="PMingLiU" panose="02020500000000000000" pitchFamily="18" charset="-120"/>
              </a:rPr>
              <a:t>Sound (and image) from one site must be transported with small latency to another site</a:t>
            </a:r>
            <a:endParaRPr lang="en-US" altLang="zh-TW" sz="1800" dirty="0">
              <a:ea typeface="PMingLiU" panose="02020500000000000000" pitchFamily="18" charset="-12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E3C908-5042-5065-E721-A2C9973E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fld id="{D17D2910-C678-41A8-AB31-3A672DDDE99F}" type="slidenum">
              <a:rPr lang="it-IT" smtClean="0"/>
              <a:pPr algn="r"/>
              <a:t>2</a:t>
            </a:fld>
            <a:r>
              <a:rPr lang="it-IT"/>
              <a:t>/11</a:t>
            </a:r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21C76A-9DC2-6147-2EAB-E34754F51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1" y="5283594"/>
            <a:ext cx="7050868" cy="132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b="1" i="1" dirty="0">
                <a:ea typeface="PMingLiU" panose="02020500000000000000" pitchFamily="18" charset="-120"/>
              </a:rPr>
              <a:t>OUTLINE</a:t>
            </a:r>
          </a:p>
          <a:p>
            <a:pPr marL="0" indent="0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dirty="0">
                <a:ea typeface="PMingLiU" panose="02020500000000000000" pitchFamily="18" charset="-120"/>
              </a:rPr>
              <a:t>- Camera and microphone systems in Room 1</a:t>
            </a:r>
          </a:p>
          <a:p>
            <a:pPr marL="0" indent="0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dirty="0">
                <a:ea typeface="PMingLiU" panose="02020500000000000000" pitchFamily="18" charset="-120"/>
              </a:rPr>
              <a:t>- Screen and loudspeakers, or HMD and headphones, in Room 2</a:t>
            </a:r>
          </a:p>
          <a:p>
            <a:pPr marL="0" indent="0" algn="just">
              <a:spcBef>
                <a:spcPct val="20000"/>
              </a:spcBef>
              <a:buClr>
                <a:srgbClr val="004C80"/>
              </a:buClr>
              <a:buSzPct val="85000"/>
            </a:pPr>
            <a:endParaRPr lang="en-US" altLang="zh-TW" sz="1800" dirty="0">
              <a:ea typeface="PMingLiU" panose="02020500000000000000" pitchFamily="18" charset="-120"/>
            </a:endParaRPr>
          </a:p>
        </p:txBody>
      </p:sp>
      <p:sp>
        <p:nvSpPr>
          <p:cNvPr id="13" name="Date Placeholder 28">
            <a:extLst>
              <a:ext uri="{FF2B5EF4-FFF2-40B4-BE49-F238E27FC236}">
                <a16:creationId xmlns:a16="http://schemas.microsoft.com/office/drawing/2014/main" id="{234185FC-440A-CBE8-6A36-046E17A8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69360"/>
            <a:ext cx="2844800" cy="216024"/>
          </a:xfrm>
        </p:spPr>
        <p:txBody>
          <a:bodyPr/>
          <a:lstStyle/>
          <a:p>
            <a:r>
              <a:rPr lang="it-IT" dirty="0"/>
              <a:t>17/10/2023</a:t>
            </a:r>
            <a:endParaRPr lang="en-GB" dirty="0"/>
          </a:p>
        </p:txBody>
      </p:sp>
      <p:sp>
        <p:nvSpPr>
          <p:cNvPr id="14" name="Footer Placeholder 29">
            <a:extLst>
              <a:ext uri="{FF2B5EF4-FFF2-40B4-BE49-F238E27FC236}">
                <a16:creationId xmlns:a16="http://schemas.microsoft.com/office/drawing/2014/main" id="{9DE32EF5-CFA1-53EC-6EE5-14241E8D4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599" y="6669360"/>
            <a:ext cx="3860800" cy="21602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/>
              <a:t>Angelo Farina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7637C5-B0CE-161C-A289-3320A48EEA40}"/>
              </a:ext>
            </a:extLst>
          </p:cNvPr>
          <p:cNvSpPr/>
          <p:nvPr/>
        </p:nvSpPr>
        <p:spPr>
          <a:xfrm>
            <a:off x="1055451" y="2330194"/>
            <a:ext cx="3472774" cy="2067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CCE1AF-1478-B813-311C-9960B2DDDEE7}"/>
              </a:ext>
            </a:extLst>
          </p:cNvPr>
          <p:cNvSpPr/>
          <p:nvPr/>
        </p:nvSpPr>
        <p:spPr>
          <a:xfrm>
            <a:off x="7295745" y="2330194"/>
            <a:ext cx="4518498" cy="20671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8A760A3-49F8-2429-62D2-F5067A04363B}"/>
              </a:ext>
            </a:extLst>
          </p:cNvPr>
          <p:cNvSpPr/>
          <p:nvPr/>
        </p:nvSpPr>
        <p:spPr>
          <a:xfrm>
            <a:off x="5121613" y="3098260"/>
            <a:ext cx="1716932" cy="64202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546A3E-7E1B-3D41-28C0-8D30BE238BF9}"/>
              </a:ext>
            </a:extLst>
          </p:cNvPr>
          <p:cNvSpPr txBox="1"/>
          <p:nvPr/>
        </p:nvSpPr>
        <p:spPr>
          <a:xfrm>
            <a:off x="8360113" y="4397322"/>
            <a:ext cx="177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Room 2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F15D3A-B863-84FE-C719-FA485EE54184}"/>
              </a:ext>
            </a:extLst>
          </p:cNvPr>
          <p:cNvSpPr txBox="1"/>
          <p:nvPr/>
        </p:nvSpPr>
        <p:spPr>
          <a:xfrm>
            <a:off x="1957151" y="4401844"/>
            <a:ext cx="177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Room 1</a:t>
            </a:r>
            <a:endParaRPr lang="en-GB" dirty="0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722932A0-1EF2-6988-EE59-B0DDEF050E7B}"/>
              </a:ext>
            </a:extLst>
          </p:cNvPr>
          <p:cNvSpPr/>
          <p:nvPr/>
        </p:nvSpPr>
        <p:spPr>
          <a:xfrm rot="9947301">
            <a:off x="7765882" y="2697108"/>
            <a:ext cx="1000022" cy="772279"/>
          </a:xfrm>
          <a:prstGeom prst="parallelogram">
            <a:avLst>
              <a:gd name="adj" fmla="val 254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" descr="Loudspeakers">
            <a:extLst>
              <a:ext uri="{FF2B5EF4-FFF2-40B4-BE49-F238E27FC236}">
                <a16:creationId xmlns:a16="http://schemas.microsoft.com/office/drawing/2014/main" id="{BCDB3DC7-1E4E-AE13-0A44-99A10FC8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48" y="2834601"/>
            <a:ext cx="695972" cy="6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oudspeakers">
            <a:extLst>
              <a:ext uri="{FF2B5EF4-FFF2-40B4-BE49-F238E27FC236}">
                <a16:creationId xmlns:a16="http://schemas.microsoft.com/office/drawing/2014/main" id="{893E80B5-CB47-0A0C-7FBE-9D53B2D70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94" y="2596129"/>
            <a:ext cx="695973" cy="69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erson wearing a vr headset and holding controllers&#10;&#10;Description automatically generated">
            <a:extLst>
              <a:ext uri="{FF2B5EF4-FFF2-40B4-BE49-F238E27FC236}">
                <a16:creationId xmlns:a16="http://schemas.microsoft.com/office/drawing/2014/main" id="{2682A16D-E0E4-EF82-9647-0884CA592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76" y="2676039"/>
            <a:ext cx="1046844" cy="1278473"/>
          </a:xfrm>
          <a:prstGeom prst="rect">
            <a:avLst/>
          </a:prstGeom>
        </p:spPr>
      </p:pic>
      <p:pic>
        <p:nvPicPr>
          <p:cNvPr id="28" name="Picture 27" descr="A silhouette of a person&#10;&#10;Description automatically generated">
            <a:extLst>
              <a:ext uri="{FF2B5EF4-FFF2-40B4-BE49-F238E27FC236}">
                <a16:creationId xmlns:a16="http://schemas.microsoft.com/office/drawing/2014/main" id="{5B5A8CF4-187A-8C2C-68D5-96E6E8936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16" y="3110132"/>
            <a:ext cx="412045" cy="1228610"/>
          </a:xfrm>
          <a:prstGeom prst="rect">
            <a:avLst/>
          </a:prstGeom>
        </p:spPr>
      </p:pic>
      <p:pic>
        <p:nvPicPr>
          <p:cNvPr id="29" name="Picture 2" descr="Loudspeakers">
            <a:extLst>
              <a:ext uri="{FF2B5EF4-FFF2-40B4-BE49-F238E27FC236}">
                <a16:creationId xmlns:a16="http://schemas.microsoft.com/office/drawing/2014/main" id="{0E752C9A-9EBD-738C-03FD-95D308489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59021" y="3448984"/>
            <a:ext cx="695973" cy="69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Loudspeakers">
            <a:extLst>
              <a:ext uri="{FF2B5EF4-FFF2-40B4-BE49-F238E27FC236}">
                <a16:creationId xmlns:a16="http://schemas.microsoft.com/office/drawing/2014/main" id="{F56F5963-78B3-361C-F33C-D9250EEC7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7543">
            <a:off x="7829339" y="2159847"/>
            <a:ext cx="695973" cy="69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Loudspeakers">
            <a:extLst>
              <a:ext uri="{FF2B5EF4-FFF2-40B4-BE49-F238E27FC236}">
                <a16:creationId xmlns:a16="http://schemas.microsoft.com/office/drawing/2014/main" id="{DD770928-5BA4-6C5C-5474-FB4840DF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83897" flipH="1">
            <a:off x="7407323" y="3630962"/>
            <a:ext cx="695972" cy="6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7C1ABDB-B104-FE2B-A8CF-E758B0DEFFFA}"/>
              </a:ext>
            </a:extLst>
          </p:cNvPr>
          <p:cNvCxnSpPr>
            <a:cxnSpLocks/>
          </p:cNvCxnSpPr>
          <p:nvPr/>
        </p:nvCxnSpPr>
        <p:spPr>
          <a:xfrm>
            <a:off x="9900103" y="2519105"/>
            <a:ext cx="6174" cy="1645065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F7A663F-DD41-289E-2FAE-C2F70EECA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97" y="2605010"/>
            <a:ext cx="659731" cy="1550789"/>
          </a:xfrm>
          <a:prstGeom prst="rect">
            <a:avLst/>
          </a:prstGeom>
        </p:spPr>
      </p:pic>
      <p:pic>
        <p:nvPicPr>
          <p:cNvPr id="5" name="Picture 4" descr="A camera on a pole&#10;&#10;Description automatically generated">
            <a:extLst>
              <a:ext uri="{FF2B5EF4-FFF2-40B4-BE49-F238E27FC236}">
                <a16:creationId xmlns:a16="http://schemas.microsoft.com/office/drawing/2014/main" id="{2BC1C12A-7C67-01D6-49EB-7A8ABA958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48" y="2656597"/>
            <a:ext cx="1047055" cy="13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pcmic ambisonic / 3D surround microphone array">
            <a:extLst>
              <a:ext uri="{FF2B5EF4-FFF2-40B4-BE49-F238E27FC236}">
                <a16:creationId xmlns:a16="http://schemas.microsoft.com/office/drawing/2014/main" id="{07D99806-991F-A935-949A-42447514E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90" y="221935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7755D519-D1F6-C581-18E9-A1385BB42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51" y="2239793"/>
            <a:ext cx="3869177" cy="386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4E759-3AE5-2DA6-B6D7-8F2153BA3A6D}"/>
              </a:ext>
            </a:extLst>
          </p:cNvPr>
          <p:cNvSpPr txBox="1"/>
          <p:nvPr/>
        </p:nvSpPr>
        <p:spPr>
          <a:xfrm>
            <a:off x="0" y="851207"/>
            <a:ext cx="12191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latin typeface="+mj-lt"/>
                <a:cs typeface="Arial" panose="020B0604020202020204" pitchFamily="34" charset="0"/>
              </a:rPr>
              <a:t>Microphone</a:t>
            </a:r>
            <a:r>
              <a:rPr lang="it-IT" sz="3200" b="1" dirty="0">
                <a:latin typeface="+mj-lt"/>
                <a:cs typeface="Arial" panose="020B0604020202020204" pitchFamily="34" charset="0"/>
              </a:rPr>
              <a:t> 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624B7-29ED-7B90-1976-0C923346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49" y="1593943"/>
            <a:ext cx="10998578" cy="88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b="1" dirty="0">
                <a:ea typeface="PMingLiU" panose="02020500000000000000" pitchFamily="18" charset="-120"/>
              </a:rPr>
              <a:t>In Parma we mostly employ compact and massive microphone arrays</a:t>
            </a:r>
            <a:endParaRPr lang="en-US" altLang="zh-TW" sz="1800" dirty="0">
              <a:ea typeface="PMingLiU" panose="02020500000000000000" pitchFamily="18" charset="-12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E3C908-5042-5065-E721-A2C9973E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fld id="{D17D2910-C678-41A8-AB31-3A672DDDE99F}" type="slidenum">
              <a:rPr lang="it-IT" smtClean="0"/>
              <a:pPr algn="r"/>
              <a:t>3</a:t>
            </a:fld>
            <a:r>
              <a:rPr lang="it-IT"/>
              <a:t>/11</a:t>
            </a:r>
            <a:endParaRPr lang="it-IT" dirty="0"/>
          </a:p>
        </p:txBody>
      </p:sp>
      <p:sp>
        <p:nvSpPr>
          <p:cNvPr id="13" name="Date Placeholder 28">
            <a:extLst>
              <a:ext uri="{FF2B5EF4-FFF2-40B4-BE49-F238E27FC236}">
                <a16:creationId xmlns:a16="http://schemas.microsoft.com/office/drawing/2014/main" id="{234185FC-440A-CBE8-6A36-046E17A8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69360"/>
            <a:ext cx="2844800" cy="216024"/>
          </a:xfrm>
        </p:spPr>
        <p:txBody>
          <a:bodyPr/>
          <a:lstStyle/>
          <a:p>
            <a:r>
              <a:rPr lang="it-IT" dirty="0"/>
              <a:t>17/10/2023</a:t>
            </a:r>
            <a:endParaRPr lang="en-GB" dirty="0"/>
          </a:p>
        </p:txBody>
      </p:sp>
      <p:sp>
        <p:nvSpPr>
          <p:cNvPr id="14" name="Footer Placeholder 29">
            <a:extLst>
              <a:ext uri="{FF2B5EF4-FFF2-40B4-BE49-F238E27FC236}">
                <a16:creationId xmlns:a16="http://schemas.microsoft.com/office/drawing/2014/main" id="{9DE32EF5-CFA1-53EC-6EE5-14241E8D4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599" y="6669360"/>
            <a:ext cx="3860800" cy="21602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/>
              <a:t>Angelo Farina</a:t>
            </a:r>
          </a:p>
        </p:txBody>
      </p:sp>
      <p:pic>
        <p:nvPicPr>
          <p:cNvPr id="1026" name="Picture 2" descr="3: Eigenmike by mh acoustics. 32-capsule microphone that can record in... |  Download Scientific Diagram">
            <a:extLst>
              <a:ext uri="{FF2B5EF4-FFF2-40B4-BE49-F238E27FC236}">
                <a16:creationId xmlns:a16="http://schemas.microsoft.com/office/drawing/2014/main" id="{4E1339D0-E1D8-A7CA-64CB-94149212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3" y="2219355"/>
            <a:ext cx="1960424" cy="425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ylia Pro Have it all – Thomann Italia">
            <a:extLst>
              <a:ext uri="{FF2B5EF4-FFF2-40B4-BE49-F238E27FC236}">
                <a16:creationId xmlns:a16="http://schemas.microsoft.com/office/drawing/2014/main" id="{4B71B2C4-93AC-7278-6988-56698941A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1" y="2426550"/>
            <a:ext cx="2786403" cy="278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ylindrical object with holes&#10;&#10;Description automatically generated">
            <a:extLst>
              <a:ext uri="{FF2B5EF4-FFF2-40B4-BE49-F238E27FC236}">
                <a16:creationId xmlns:a16="http://schemas.microsoft.com/office/drawing/2014/main" id="{49A433C3-D85D-3C38-9C8B-4CECBB8DC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27" y="1956805"/>
            <a:ext cx="1930941" cy="4435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89FEC-48B4-386D-3C2C-0E0DE8086A0D}"/>
              </a:ext>
            </a:extLst>
          </p:cNvPr>
          <p:cNvSpPr txBox="1"/>
          <p:nvPr/>
        </p:nvSpPr>
        <p:spPr>
          <a:xfrm>
            <a:off x="116584" y="6108453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Eigenmike 32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02105A-C0D8-ED00-09F3-1B4365B5CAC9}"/>
              </a:ext>
            </a:extLst>
          </p:cNvPr>
          <p:cNvSpPr txBox="1"/>
          <p:nvPr/>
        </p:nvSpPr>
        <p:spPr>
          <a:xfrm>
            <a:off x="2399094" y="6108452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Eigenmike 64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DFF9D-2CD2-AD5B-0F28-4C5545C618E2}"/>
              </a:ext>
            </a:extLst>
          </p:cNvPr>
          <p:cNvSpPr txBox="1"/>
          <p:nvPr/>
        </p:nvSpPr>
        <p:spPr>
          <a:xfrm>
            <a:off x="4602357" y="5212694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Zylia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4B791-7D70-96BE-D19F-17CA1709ED80}"/>
              </a:ext>
            </a:extLst>
          </p:cNvPr>
          <p:cNvSpPr txBox="1"/>
          <p:nvPr/>
        </p:nvSpPr>
        <p:spPr>
          <a:xfrm>
            <a:off x="7140963" y="5680072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SPCMIC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80BCF-4D76-65EC-5E7B-016BF3AE4F13}"/>
              </a:ext>
            </a:extLst>
          </p:cNvPr>
          <p:cNvSpPr txBox="1"/>
          <p:nvPr/>
        </p:nvSpPr>
        <p:spPr>
          <a:xfrm>
            <a:off x="9535453" y="6141737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AIDA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nsta360 ONE RS prezzo | Offerte 360 gradi">
            <a:extLst>
              <a:ext uri="{FF2B5EF4-FFF2-40B4-BE49-F238E27FC236}">
                <a16:creationId xmlns:a16="http://schemas.microsoft.com/office/drawing/2014/main" id="{C3EEA66C-162F-3647-C88C-7AEADAA2A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6373">
            <a:off x="5641166" y="2152760"/>
            <a:ext cx="4032115" cy="40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4E759-3AE5-2DA6-B6D7-8F2153BA3A6D}"/>
              </a:ext>
            </a:extLst>
          </p:cNvPr>
          <p:cNvSpPr txBox="1"/>
          <p:nvPr/>
        </p:nvSpPr>
        <p:spPr>
          <a:xfrm>
            <a:off x="0" y="851207"/>
            <a:ext cx="12191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+mj-lt"/>
                <a:cs typeface="Arial" panose="020B0604020202020204" pitchFamily="34" charset="0"/>
              </a:rPr>
              <a:t>Camera 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624B7-29ED-7B90-1976-0C923346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49" y="1593943"/>
            <a:ext cx="10998578" cy="88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b="1" dirty="0">
                <a:ea typeface="PMingLiU" panose="02020500000000000000" pitchFamily="18" charset="-120"/>
              </a:rPr>
              <a:t>In Parma we mostly employ dual-lens compact cameras with streaming capability</a:t>
            </a:r>
            <a:endParaRPr lang="en-US" altLang="zh-TW" sz="1800" dirty="0">
              <a:ea typeface="PMingLiU" panose="02020500000000000000" pitchFamily="18" charset="-12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E3C908-5042-5065-E721-A2C9973E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fld id="{D17D2910-C678-41A8-AB31-3A672DDDE99F}" type="slidenum">
              <a:rPr lang="it-IT" smtClean="0"/>
              <a:pPr algn="r"/>
              <a:t>4</a:t>
            </a:fld>
            <a:r>
              <a:rPr lang="it-IT"/>
              <a:t>/11</a:t>
            </a:r>
            <a:endParaRPr lang="it-IT" dirty="0"/>
          </a:p>
        </p:txBody>
      </p:sp>
      <p:sp>
        <p:nvSpPr>
          <p:cNvPr id="13" name="Date Placeholder 28">
            <a:extLst>
              <a:ext uri="{FF2B5EF4-FFF2-40B4-BE49-F238E27FC236}">
                <a16:creationId xmlns:a16="http://schemas.microsoft.com/office/drawing/2014/main" id="{234185FC-440A-CBE8-6A36-046E17A8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69360"/>
            <a:ext cx="2844800" cy="216024"/>
          </a:xfrm>
        </p:spPr>
        <p:txBody>
          <a:bodyPr/>
          <a:lstStyle/>
          <a:p>
            <a:r>
              <a:rPr lang="it-IT" dirty="0"/>
              <a:t>17/10/2023</a:t>
            </a:r>
            <a:endParaRPr lang="en-GB" dirty="0"/>
          </a:p>
        </p:txBody>
      </p:sp>
      <p:sp>
        <p:nvSpPr>
          <p:cNvPr id="14" name="Footer Placeholder 29">
            <a:extLst>
              <a:ext uri="{FF2B5EF4-FFF2-40B4-BE49-F238E27FC236}">
                <a16:creationId xmlns:a16="http://schemas.microsoft.com/office/drawing/2014/main" id="{9DE32EF5-CFA1-53EC-6EE5-14241E8D4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599" y="6669360"/>
            <a:ext cx="3860800" cy="21602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dirty="0"/>
              <a:t>Angelo Farina</a:t>
            </a:r>
          </a:p>
        </p:txBody>
      </p:sp>
      <p:pic>
        <p:nvPicPr>
          <p:cNvPr id="2050" name="Picture 2" descr="Theta V - Ricoh">
            <a:extLst>
              <a:ext uri="{FF2B5EF4-FFF2-40B4-BE49-F238E27FC236}">
                <a16:creationId xmlns:a16="http://schemas.microsoft.com/office/drawing/2014/main" id="{17625C3F-3F1F-E26D-686A-BE97A13CE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25" y="2205789"/>
            <a:ext cx="1542103" cy="4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1530B09-5748-79ED-26AD-C955D8366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84" y="2477654"/>
            <a:ext cx="1542103" cy="28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anDao QooCam 8K full view camera Pocket camera Outdoor Digital Camera  Sport action camera with F2.0 1/1.7 8K live for live streaming, gift,  vlogging and camping.: Amazon.co.uk: Electronics &amp; Photo">
            <a:extLst>
              <a:ext uri="{FF2B5EF4-FFF2-40B4-BE49-F238E27FC236}">
                <a16:creationId xmlns:a16="http://schemas.microsoft.com/office/drawing/2014/main" id="{A1090C3A-D734-D959-3818-6C14199AA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39" y="2140084"/>
            <a:ext cx="1380842" cy="39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mazon.com : Vuze XR 5.7K 3D VR &amp; 360 Camera - Black : Electronics">
            <a:extLst>
              <a:ext uri="{FF2B5EF4-FFF2-40B4-BE49-F238E27FC236}">
                <a16:creationId xmlns:a16="http://schemas.microsoft.com/office/drawing/2014/main" id="{A7C28DD7-6A92-3ED4-0B3D-3897F41EC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06" y="1941947"/>
            <a:ext cx="3578389" cy="47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126250-D5C0-CE86-B317-AEB836249C00}"/>
              </a:ext>
            </a:extLst>
          </p:cNvPr>
          <p:cNvSpPr txBox="1"/>
          <p:nvPr/>
        </p:nvSpPr>
        <p:spPr>
          <a:xfrm>
            <a:off x="1901" y="6092315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Ricoh Theta 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D4346-3016-3040-6DDE-2DB47037D81F}"/>
              </a:ext>
            </a:extLst>
          </p:cNvPr>
          <p:cNvSpPr txBox="1"/>
          <p:nvPr/>
        </p:nvSpPr>
        <p:spPr>
          <a:xfrm>
            <a:off x="1878493" y="5520331"/>
            <a:ext cx="2394490" cy="83099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Samsung Gear 360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E6D416-FC7E-1F13-3BFA-6980006E52FB}"/>
              </a:ext>
            </a:extLst>
          </p:cNvPr>
          <p:cNvSpPr txBox="1"/>
          <p:nvPr/>
        </p:nvSpPr>
        <p:spPr>
          <a:xfrm>
            <a:off x="3921559" y="6110753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Qoocam</a:t>
            </a:r>
            <a:r>
              <a:rPr lang="it-IT" dirty="0">
                <a:solidFill>
                  <a:srgbClr val="FF0000"/>
                </a:solidFill>
              </a:rPr>
              <a:t> 8k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F76D1-F38B-45C0-05B8-9373E716081D}"/>
              </a:ext>
            </a:extLst>
          </p:cNvPr>
          <p:cNvSpPr txBox="1"/>
          <p:nvPr/>
        </p:nvSpPr>
        <p:spPr>
          <a:xfrm>
            <a:off x="6166570" y="6120495"/>
            <a:ext cx="2720674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Insta360 One RS1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E204D-C160-0ADD-ADC4-EF56E87D85EF}"/>
              </a:ext>
            </a:extLst>
          </p:cNvPr>
          <p:cNvSpPr txBox="1"/>
          <p:nvPr/>
        </p:nvSpPr>
        <p:spPr>
          <a:xfrm>
            <a:off x="9176666" y="4802392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VUZE XR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9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4E759-3AE5-2DA6-B6D7-8F2153BA3A6D}"/>
              </a:ext>
            </a:extLst>
          </p:cNvPr>
          <p:cNvSpPr txBox="1"/>
          <p:nvPr/>
        </p:nvSpPr>
        <p:spPr>
          <a:xfrm>
            <a:off x="645459" y="-9332"/>
            <a:ext cx="12191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+mj-lt"/>
                <a:cs typeface="Arial" panose="020B0604020202020204" pitchFamily="34" charset="0"/>
              </a:rPr>
              <a:t>Multi-</a:t>
            </a:r>
            <a:r>
              <a:rPr lang="it-IT" sz="3200" b="1" dirty="0" err="1">
                <a:latin typeface="+mj-lt"/>
                <a:cs typeface="Arial" panose="020B0604020202020204" pitchFamily="34" charset="0"/>
              </a:rPr>
              <a:t>loudspeakers</a:t>
            </a:r>
            <a:r>
              <a:rPr lang="it-IT" sz="3200" b="1" dirty="0">
                <a:latin typeface="+mj-lt"/>
                <a:cs typeface="Arial" panose="020B0604020202020204" pitchFamily="34" charset="0"/>
              </a:rPr>
              <a:t> rooms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624B7-29ED-7B90-1976-0C923346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14" y="887972"/>
            <a:ext cx="11941629" cy="88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b="1" dirty="0">
                <a:ea typeface="PMingLiU" panose="02020500000000000000" pitchFamily="18" charset="-120"/>
              </a:rPr>
              <a:t>In Parma we have two immersive rooms – first one is High Order Ambisonics (25 </a:t>
            </a:r>
            <a:r>
              <a:rPr lang="en-US" altLang="zh-TW" sz="1800" b="1" dirty="0" err="1">
                <a:ea typeface="PMingLiU" panose="02020500000000000000" pitchFamily="18" charset="-120"/>
              </a:rPr>
              <a:t>ch</a:t>
            </a:r>
            <a:r>
              <a:rPr lang="en-US" altLang="zh-TW" sz="1800" b="1" dirty="0">
                <a:ea typeface="PMingLiU" panose="02020500000000000000" pitchFamily="18" charset="-120"/>
              </a:rPr>
              <a:t>) with one beamer</a:t>
            </a:r>
            <a:endParaRPr lang="en-US" altLang="zh-TW" sz="1800" dirty="0">
              <a:ea typeface="PMingLiU" panose="02020500000000000000" pitchFamily="18" charset="-120"/>
            </a:endParaRPr>
          </a:p>
        </p:txBody>
      </p:sp>
      <p:pic>
        <p:nvPicPr>
          <p:cNvPr id="4" name="Picture 3" descr="A room with a large screen&#10;&#10;Description automatically generated">
            <a:extLst>
              <a:ext uri="{FF2B5EF4-FFF2-40B4-BE49-F238E27FC236}">
                <a16:creationId xmlns:a16="http://schemas.microsoft.com/office/drawing/2014/main" id="{501F3B24-8768-FB90-11FA-0464D7A6F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1" y="1276348"/>
            <a:ext cx="10814957" cy="54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1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4E759-3AE5-2DA6-B6D7-8F2153BA3A6D}"/>
              </a:ext>
            </a:extLst>
          </p:cNvPr>
          <p:cNvSpPr txBox="1"/>
          <p:nvPr/>
        </p:nvSpPr>
        <p:spPr>
          <a:xfrm>
            <a:off x="645459" y="-9332"/>
            <a:ext cx="12191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+mj-lt"/>
                <a:cs typeface="Arial" panose="020B0604020202020204" pitchFamily="34" charset="0"/>
              </a:rPr>
              <a:t>Multi-</a:t>
            </a:r>
            <a:r>
              <a:rPr lang="it-IT" sz="3200" b="1" dirty="0" err="1">
                <a:latin typeface="+mj-lt"/>
                <a:cs typeface="Arial" panose="020B0604020202020204" pitchFamily="34" charset="0"/>
              </a:rPr>
              <a:t>loudspeakers</a:t>
            </a:r>
            <a:r>
              <a:rPr lang="it-IT" sz="3200" b="1" dirty="0">
                <a:latin typeface="+mj-lt"/>
                <a:cs typeface="Arial" panose="020B0604020202020204" pitchFamily="34" charset="0"/>
              </a:rPr>
              <a:t> rooms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Web Viewer">
                <a:extLst>
                  <a:ext uri="{FF2B5EF4-FFF2-40B4-BE49-F238E27FC236}">
                    <a16:creationId xmlns:a16="http://schemas.microsoft.com/office/drawing/2014/main" id="{40BEA22B-82B1-24B0-4A7A-2D459AC904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2486582"/>
                  </p:ext>
                </p:extLst>
              </p:nvPr>
            </p:nvGraphicFramePr>
            <p:xfrm>
              <a:off x="1292197" y="1256979"/>
              <a:ext cx="9607605" cy="577519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 title="Web Viewer">
                <a:extLst>
                  <a:ext uri="{FF2B5EF4-FFF2-40B4-BE49-F238E27FC236}">
                    <a16:creationId xmlns:a16="http://schemas.microsoft.com/office/drawing/2014/main" id="{40BEA22B-82B1-24B0-4A7A-2D459AC904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2197" y="1256979"/>
                <a:ext cx="9607605" cy="5775193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72B8FF1-8F1B-04C3-6309-9BC1985C1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14" y="887972"/>
            <a:ext cx="11941629" cy="88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b="1" dirty="0">
                <a:ea typeface="PMingLiU" panose="02020500000000000000" pitchFamily="18" charset="-120"/>
              </a:rPr>
              <a:t>In Parma we have two immersive rooms – first one is High Order Ambisonics (25 </a:t>
            </a:r>
            <a:r>
              <a:rPr lang="en-US" altLang="zh-TW" sz="1800" b="1" dirty="0" err="1">
                <a:ea typeface="PMingLiU" panose="02020500000000000000" pitchFamily="18" charset="-120"/>
              </a:rPr>
              <a:t>ch</a:t>
            </a:r>
            <a:r>
              <a:rPr lang="en-US" altLang="zh-TW" sz="1800" b="1" dirty="0">
                <a:ea typeface="PMingLiU" panose="02020500000000000000" pitchFamily="18" charset="-120"/>
              </a:rPr>
              <a:t>) with one beamer</a:t>
            </a:r>
            <a:endParaRPr lang="en-US" altLang="zh-TW" sz="1800" dirty="0"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6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4E759-3AE5-2DA6-B6D7-8F2153BA3A6D}"/>
              </a:ext>
            </a:extLst>
          </p:cNvPr>
          <p:cNvSpPr txBox="1"/>
          <p:nvPr/>
        </p:nvSpPr>
        <p:spPr>
          <a:xfrm>
            <a:off x="645459" y="-9332"/>
            <a:ext cx="12191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+mj-lt"/>
                <a:cs typeface="Arial" panose="020B0604020202020204" pitchFamily="34" charset="0"/>
              </a:rPr>
              <a:t>Multi-</a:t>
            </a:r>
            <a:r>
              <a:rPr lang="it-IT" sz="3200" b="1" dirty="0" err="1">
                <a:latin typeface="+mj-lt"/>
                <a:cs typeface="Arial" panose="020B0604020202020204" pitchFamily="34" charset="0"/>
              </a:rPr>
              <a:t>loudspeakers</a:t>
            </a:r>
            <a:r>
              <a:rPr lang="it-IT" sz="3200" b="1" dirty="0">
                <a:latin typeface="+mj-lt"/>
                <a:cs typeface="Arial" panose="020B0604020202020204" pitchFamily="34" charset="0"/>
              </a:rPr>
              <a:t> rooms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624B7-29ED-7B90-1976-0C923346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11" y="887972"/>
            <a:ext cx="10998578" cy="88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b="1" dirty="0">
                <a:ea typeface="PMingLiU" panose="02020500000000000000" pitchFamily="18" charset="-120"/>
              </a:rPr>
              <a:t>In Parma we have two immersive rooms – second one is WFS with 189 speakers and 4 beamers</a:t>
            </a:r>
            <a:endParaRPr lang="en-US" altLang="zh-TW" sz="1800" dirty="0">
              <a:ea typeface="PMingLiU" panose="02020500000000000000" pitchFamily="18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ACDB2-FC63-6CDA-B3BE-4F486F217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91" y="1272369"/>
            <a:ext cx="9697417" cy="54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6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mazon.com: Oculus Go Standalone Virtual Reality Headset - 64GB : Cell  Phones &amp; Accessories">
            <a:extLst>
              <a:ext uri="{FF2B5EF4-FFF2-40B4-BE49-F238E27FC236}">
                <a16:creationId xmlns:a16="http://schemas.microsoft.com/office/drawing/2014/main" id="{76E82B37-3838-E148-31F0-92AAF7C4E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6" y="1018541"/>
            <a:ext cx="2187102" cy="218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culus Quest 2 VR Headset">
            <a:extLst>
              <a:ext uri="{FF2B5EF4-FFF2-40B4-BE49-F238E27FC236}">
                <a16:creationId xmlns:a16="http://schemas.microsoft.com/office/drawing/2014/main" id="{2026EFB8-037B-D060-369D-2B30EE72B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047" y="1460397"/>
            <a:ext cx="2851475" cy="23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ta Quest 2 - Visore VR All-In-One - 256 GB : Amazon.it: Videogiochi">
            <a:extLst>
              <a:ext uri="{FF2B5EF4-FFF2-40B4-BE49-F238E27FC236}">
                <a16:creationId xmlns:a16="http://schemas.microsoft.com/office/drawing/2014/main" id="{936F14E6-CE31-65F6-39CE-FFFEE2F14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09" y="1018541"/>
            <a:ext cx="3135549" cy="31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eta Quest 3 Breakthrough Mixed Reality 128GB White 899-00579-01 - Best Buy">
            <a:extLst>
              <a:ext uri="{FF2B5EF4-FFF2-40B4-BE49-F238E27FC236}">
                <a16:creationId xmlns:a16="http://schemas.microsoft.com/office/drawing/2014/main" id="{5EBAA6F2-88A3-1C94-5744-193D51053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019" y="1460397"/>
            <a:ext cx="2076998" cy="25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4E759-3AE5-2DA6-B6D7-8F2153BA3A6D}"/>
              </a:ext>
            </a:extLst>
          </p:cNvPr>
          <p:cNvSpPr txBox="1"/>
          <p:nvPr/>
        </p:nvSpPr>
        <p:spPr>
          <a:xfrm>
            <a:off x="645459" y="-9332"/>
            <a:ext cx="12191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+mj-lt"/>
                <a:cs typeface="Arial" panose="020B0604020202020204" pitchFamily="34" charset="0"/>
              </a:rPr>
              <a:t>HMD with </a:t>
            </a:r>
            <a:r>
              <a:rPr lang="it-IT" sz="3200" b="1" dirty="0" err="1">
                <a:latin typeface="+mj-lt"/>
                <a:cs typeface="Arial" panose="020B0604020202020204" pitchFamily="34" charset="0"/>
              </a:rPr>
              <a:t>headphones</a:t>
            </a:r>
            <a:endParaRPr lang="it-IT" sz="3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624B7-29ED-7B90-1976-0C923346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11" y="887972"/>
            <a:ext cx="10998578" cy="88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b="1" dirty="0">
                <a:ea typeface="PMingLiU" panose="02020500000000000000" pitchFamily="18" charset="-120"/>
              </a:rPr>
              <a:t>In Parma we have several HMD systems</a:t>
            </a:r>
            <a:endParaRPr lang="en-US" altLang="zh-TW" sz="1800" dirty="0">
              <a:ea typeface="PMingLiU" panose="020205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F156F5-82A8-F922-DECD-A0F125E2C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81" y="3750467"/>
            <a:ext cx="4180178" cy="2862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2B2EAE-7183-AEEF-ECF9-4AF877F1B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887" y="4205765"/>
            <a:ext cx="5527688" cy="2229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E050D-354B-2882-D908-8E7AAFFEEEFB}"/>
              </a:ext>
            </a:extLst>
          </p:cNvPr>
          <p:cNvSpPr txBox="1"/>
          <p:nvPr/>
        </p:nvSpPr>
        <p:spPr>
          <a:xfrm>
            <a:off x="857685" y="2124647"/>
            <a:ext cx="1776728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Oculus</a:t>
            </a:r>
            <a:r>
              <a:rPr lang="it-IT" dirty="0">
                <a:solidFill>
                  <a:srgbClr val="FF0000"/>
                </a:solidFill>
              </a:rPr>
              <a:t> GO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66E97-23DA-E7E6-91F5-93725BEE0AA9}"/>
              </a:ext>
            </a:extLst>
          </p:cNvPr>
          <p:cNvSpPr txBox="1"/>
          <p:nvPr/>
        </p:nvSpPr>
        <p:spPr>
          <a:xfrm>
            <a:off x="1097125" y="4891885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HTC Vive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01DFC-912D-A4ED-98D2-01FDAF64B740}"/>
              </a:ext>
            </a:extLst>
          </p:cNvPr>
          <p:cNvSpPr txBox="1"/>
          <p:nvPr/>
        </p:nvSpPr>
        <p:spPr>
          <a:xfrm>
            <a:off x="6309794" y="2124650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Oculus</a:t>
            </a:r>
            <a:r>
              <a:rPr lang="it-IT" dirty="0">
                <a:solidFill>
                  <a:srgbClr val="FF0000"/>
                </a:solidFill>
              </a:rPr>
              <a:t> Quest 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AFFAF7-0394-A703-B3DD-CA5BFFD5A5E2}"/>
              </a:ext>
            </a:extLst>
          </p:cNvPr>
          <p:cNvSpPr txBox="1"/>
          <p:nvPr/>
        </p:nvSpPr>
        <p:spPr>
          <a:xfrm>
            <a:off x="9325718" y="2124649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META Quest 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394967-1796-8BFD-22B0-43D841CFD41B}"/>
              </a:ext>
            </a:extLst>
          </p:cNvPr>
          <p:cNvSpPr txBox="1"/>
          <p:nvPr/>
        </p:nvSpPr>
        <p:spPr>
          <a:xfrm>
            <a:off x="3605085" y="2124648"/>
            <a:ext cx="239449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Oculus</a:t>
            </a:r>
            <a:r>
              <a:rPr lang="it-IT" dirty="0">
                <a:solidFill>
                  <a:srgbClr val="FF0000"/>
                </a:solidFill>
              </a:rPr>
              <a:t> Quest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8A20F9-DD1E-B1CF-A7B8-532A38283FB6}"/>
              </a:ext>
            </a:extLst>
          </p:cNvPr>
          <p:cNvSpPr txBox="1"/>
          <p:nvPr/>
        </p:nvSpPr>
        <p:spPr>
          <a:xfrm>
            <a:off x="7933486" y="4891885"/>
            <a:ext cx="2394490" cy="83099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Samsung </a:t>
            </a:r>
            <a:r>
              <a:rPr lang="it-IT" dirty="0" err="1">
                <a:solidFill>
                  <a:srgbClr val="FF0000"/>
                </a:solidFill>
              </a:rPr>
              <a:t>Odyssey</a:t>
            </a:r>
            <a:r>
              <a:rPr lang="it-IT" dirty="0">
                <a:solidFill>
                  <a:srgbClr val="FF0000"/>
                </a:solidFill>
              </a:rPr>
              <a:t>+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340659-E593-3EDB-21CD-FE87F683F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626" y="1771683"/>
            <a:ext cx="3909383" cy="4346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4E759-3AE5-2DA6-B6D7-8F2153BA3A6D}"/>
              </a:ext>
            </a:extLst>
          </p:cNvPr>
          <p:cNvSpPr txBox="1"/>
          <p:nvPr/>
        </p:nvSpPr>
        <p:spPr>
          <a:xfrm>
            <a:off x="645459" y="-9332"/>
            <a:ext cx="12191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latin typeface="+mj-lt"/>
                <a:cs typeface="Arial" panose="020B0604020202020204" pitchFamily="34" charset="0"/>
              </a:rPr>
              <a:t>Headphones</a:t>
            </a:r>
            <a:r>
              <a:rPr lang="it-IT" sz="3200" b="1" dirty="0">
                <a:latin typeface="+mj-lt"/>
                <a:cs typeface="Arial" panose="020B0604020202020204" pitchFamily="34" charset="0"/>
              </a:rPr>
              <a:t> with </a:t>
            </a:r>
            <a:r>
              <a:rPr lang="it-IT" sz="3200" b="1" dirty="0" err="1">
                <a:latin typeface="+mj-lt"/>
                <a:cs typeface="Arial" panose="020B0604020202020204" pitchFamily="34" charset="0"/>
              </a:rPr>
              <a:t>headtrackers</a:t>
            </a:r>
            <a:endParaRPr lang="it-IT" sz="3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624B7-29ED-7B90-1976-0C923346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11" y="887972"/>
            <a:ext cx="10998578" cy="46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b="1" dirty="0">
                <a:ea typeface="PMingLiU" panose="02020500000000000000" pitchFamily="18" charset="-120"/>
              </a:rPr>
              <a:t>In Parma we also use head trackers with headphones (no HMD)</a:t>
            </a:r>
            <a:endParaRPr lang="en-US" altLang="zh-TW" sz="1800" dirty="0">
              <a:ea typeface="PMingLiU" panose="02020500000000000000" pitchFamily="18" charset="-120"/>
            </a:endParaRPr>
          </a:p>
        </p:txBody>
      </p:sp>
      <p:pic>
        <p:nvPicPr>
          <p:cNvPr id="8194" name="Picture 2" descr="Sennheiser HD600 Cuffia Stereofonica Hi-End Dinamica Aperta, Connettore da  6,3 mm, Blu : Amazon.it: Elettronica">
            <a:extLst>
              <a:ext uri="{FF2B5EF4-FFF2-40B4-BE49-F238E27FC236}">
                <a16:creationId xmlns:a16="http://schemas.microsoft.com/office/drawing/2014/main" id="{8D1C2186-57C3-7EFB-9CF3-649D34F2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1" y="1771683"/>
            <a:ext cx="3929975" cy="39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x Head Tracker for Headphones | Hardware - Waves Audio">
            <a:extLst>
              <a:ext uri="{FF2B5EF4-FFF2-40B4-BE49-F238E27FC236}">
                <a16:creationId xmlns:a16="http://schemas.microsoft.com/office/drawing/2014/main" id="{9713D897-51C7-BC5B-7B37-D5302D00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160" y="1307154"/>
            <a:ext cx="4243691" cy="424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8CA14D-6FDD-88D3-9CE7-C4691E1EF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991" y="6065196"/>
            <a:ext cx="11547905" cy="55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spcBef>
                <a:spcPct val="20000"/>
              </a:spcBef>
              <a:buClr>
                <a:srgbClr val="004C80"/>
              </a:buClr>
              <a:buSzPct val="85000"/>
            </a:pPr>
            <a:r>
              <a:rPr lang="en-US" altLang="zh-TW" sz="1800" dirty="0">
                <a:ea typeface="PMingLiU" panose="02020500000000000000" pitchFamily="18" charset="-120"/>
              </a:rPr>
              <a:t>- Sennheiser HD600 with Waves NX head tracker  		</a:t>
            </a:r>
            <a:r>
              <a:rPr lang="en-US" altLang="zh-TW" sz="1800" dirty="0" err="1">
                <a:ea typeface="PMingLiU" panose="02020500000000000000" pitchFamily="18" charset="-120"/>
              </a:rPr>
              <a:t>Audeze</a:t>
            </a:r>
            <a:r>
              <a:rPr lang="en-US" altLang="zh-TW" sz="1800" dirty="0">
                <a:ea typeface="PMingLiU" panose="02020500000000000000" pitchFamily="18" charset="-120"/>
              </a:rPr>
              <a:t> Mobius with embedded headtracking</a:t>
            </a:r>
          </a:p>
          <a:p>
            <a:pPr marL="0" indent="0" algn="just">
              <a:spcBef>
                <a:spcPct val="20000"/>
              </a:spcBef>
              <a:buClr>
                <a:srgbClr val="004C80"/>
              </a:buClr>
              <a:buSzPct val="85000"/>
            </a:pPr>
            <a:endParaRPr lang="en-US" altLang="zh-TW" sz="1800" dirty="0"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39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uttura predefinita">
      <a:majorFont>
        <a:latin typeface="Helvetica"/>
        <a:ea typeface="Helvetica"/>
        <a:cs typeface="Helvetica"/>
      </a:majorFont>
      <a:minorFont>
        <a:latin typeface="Times Roman"/>
        <a:ea typeface="Times Roman"/>
        <a:cs typeface="Times Roman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uttura predefinita">
      <a:majorFont>
        <a:latin typeface="Helvetica"/>
        <a:ea typeface="Helvetica"/>
        <a:cs typeface="Helvetica"/>
      </a:majorFont>
      <a:minorFont>
        <a:latin typeface="Times Roman"/>
        <a:ea typeface="Times Roman"/>
        <a:cs typeface="Times Roman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webextensions/webextension1.xml><?xml version="1.0" encoding="utf-8"?>
<we:webextension xmlns:we="http://schemas.microsoft.com/office/webextensions/webextension/2010/11" id="{36DF5D79-96B4-4133-9E43-7E577FB3A421}">
  <we:reference id="wa104295828" version="1.9.0.0" store="en-US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momento360.com/e/u/9eb3fb1783ea48b98c02d1d8d0fb4593?utm_campaign=embed&amp;utm_source=other&amp;heading=0&amp;pitch=0&amp;field-of-view=75&amp;size=medium&quot;,&quot;values&quot;:{},&quot;data&quot;:{&quot;uri&quot;:&quot;momento360.com/e/u/9eb3fb1783ea48b98c02d1d8d0fb4593?utm_campaign=embed&amp;utm_source=other&amp;heading=0&amp;pitch=0&amp;field-of-view=75&amp;size=medium&quot;},&quot;secure&quot;:false}],&quot;name&quot;:&quot;momento360.com/e/u/9eb3fb1783ea48b98c02d1d8d0fb4593?utm_campaign=embed&amp;utm_source=other&amp;heading=0&amp;pitch=0&amp;field-of-view=75&amp;size=medium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311</Words>
  <Application>Microsoft Office PowerPoint</Application>
  <PresentationFormat>Widescreen</PresentationFormat>
  <Paragraphs>57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Roman</vt:lpstr>
      <vt:lpstr>Whitney</vt:lpstr>
      <vt:lpstr>Struttura predefinita</vt:lpstr>
      <vt:lpstr>Tema di Office</vt:lpstr>
      <vt:lpstr>Panel on:  Networked Immersive Audio:  opportunities and challenges      4th International Symposium on the Internet of Sounds  26-27 October 2023, Congress Center “Le benedettine”, Pisa, Italy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Acoustics of La Scala</dc:title>
  <dc:creator>Angelo Farina</dc:creator>
  <cp:lastModifiedBy>Angelo Farina</cp:lastModifiedBy>
  <cp:revision>33</cp:revision>
  <dcterms:modified xsi:type="dcterms:W3CDTF">2023-10-27T10:46:08Z</dcterms:modified>
</cp:coreProperties>
</file>