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7"/>
  </p:notesMasterIdLst>
  <p:handoutMasterIdLst>
    <p:handoutMasterId r:id="rId58"/>
  </p:handoutMasterIdLst>
  <p:sldIdLst>
    <p:sldId id="455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511" r:id="rId19"/>
    <p:sldId id="473" r:id="rId20"/>
    <p:sldId id="474" r:id="rId21"/>
    <p:sldId id="475" r:id="rId22"/>
    <p:sldId id="476" r:id="rId23"/>
    <p:sldId id="478" r:id="rId24"/>
    <p:sldId id="477" r:id="rId25"/>
    <p:sldId id="479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512" r:id="rId34"/>
    <p:sldId id="488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500" r:id="rId47"/>
    <p:sldId id="501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510" r:id="rId56"/>
  </p:sldIdLst>
  <p:sldSz cx="12192000" cy="6858000"/>
  <p:notesSz cx="6808788" cy="99409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0000FF"/>
    <a:srgbClr val="CCECFF"/>
    <a:srgbClr val="FFFF66"/>
    <a:srgbClr val="FF0000"/>
    <a:srgbClr val="EE0000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94638" autoAdjust="0"/>
  </p:normalViewPr>
  <p:slideViewPr>
    <p:cSldViewPr>
      <p:cViewPr>
        <p:scale>
          <a:sx n="86" d="100"/>
          <a:sy n="86" d="100"/>
        </p:scale>
        <p:origin x="60" y="7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38" y="-11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ntestazione 1">
            <a:extLst>
              <a:ext uri="{FF2B5EF4-FFF2-40B4-BE49-F238E27FC236}">
                <a16:creationId xmlns:a16="http://schemas.microsoft.com/office/drawing/2014/main" id="{A1FF6535-18C7-4364-BEDD-F5DE2C52B2D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 bwMode="auto">
          <a:xfrm>
            <a:off x="0" y="0"/>
            <a:ext cx="295116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it-IT" altLang="it-IT"/>
              <a:t>ASK GROUP</a:t>
            </a:r>
          </a:p>
        </p:txBody>
      </p:sp>
      <p:sp>
        <p:nvSpPr>
          <p:cNvPr id="18435" name="Segnaposto data 2">
            <a:extLst>
              <a:ext uri="{FF2B5EF4-FFF2-40B4-BE49-F238E27FC236}">
                <a16:creationId xmlns:a16="http://schemas.microsoft.com/office/drawing/2014/main" id="{AF92B34A-0D7A-4F7D-AF61-94862FA8DFC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 bwMode="auto">
          <a:xfrm>
            <a:off x="3856038" y="0"/>
            <a:ext cx="2951162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27F0BA-5E80-4762-AA81-EC70E4144696}" type="datetime1">
              <a:rPr lang="it-IT" altLang="it-IT"/>
              <a:pPr>
                <a:defRPr/>
              </a:pPr>
              <a:t>09/07/2018</a:t>
            </a:fld>
            <a:endParaRPr lang="it-IT" altLang="it-IT"/>
          </a:p>
        </p:txBody>
      </p:sp>
      <p:sp>
        <p:nvSpPr>
          <p:cNvPr id="18436" name="Segnaposto piè di pagina 3">
            <a:extLst>
              <a:ext uri="{FF2B5EF4-FFF2-40B4-BE49-F238E27FC236}">
                <a16:creationId xmlns:a16="http://schemas.microsoft.com/office/drawing/2014/main" id="{3DA7F719-7619-4E67-BBA9-753847E9505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 bwMode="auto">
          <a:xfrm>
            <a:off x="0" y="9442450"/>
            <a:ext cx="2951163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437" name="Segnaposto numero diapositiva 4">
            <a:extLst>
              <a:ext uri="{FF2B5EF4-FFF2-40B4-BE49-F238E27FC236}">
                <a16:creationId xmlns:a16="http://schemas.microsoft.com/office/drawing/2014/main" id="{0F8EB53E-B04D-45EB-87F4-EDF93288B34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 bwMode="auto">
          <a:xfrm>
            <a:off x="3856038" y="9442450"/>
            <a:ext cx="2951162" cy="498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EFC251-31AA-4B8B-8DCA-B7477376E72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C776082-EB9B-4F9B-8FB6-47774FDA53C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5700" tIns="47850" rIns="95700" bIns="47850" anchor="t" anchorCtr="0" compatLnSpc="1"/>
          <a:lstStyle>
            <a:lvl1pPr marL="0" marR="0" lvl="0" indent="0" algn="l" defTabSz="957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t>ASK GROUP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B2EF9D-E9DD-4BEF-94B7-0B332707458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5700" tIns="47850" rIns="95700" bIns="47850" anchor="t" anchorCtr="0" compatLnSpc="1"/>
          <a:lstStyle>
            <a:lvl1pPr marL="0" marR="0" lvl="0" indent="0" algn="r" defTabSz="957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fld id="{83939B8B-9BA3-4251-9C7A-1332DC0400DC}" type="datetime1">
              <a:rPr lang="de-DE"/>
              <a:pPr>
                <a:defRPr/>
              </a:pPr>
              <a:t>09.07.2018</a:t>
            </a:fld>
            <a:endParaRPr dirty="0"/>
          </a:p>
        </p:txBody>
      </p:sp>
      <p:sp>
        <p:nvSpPr>
          <p:cNvPr id="8196" name="Segnaposto immagin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3863" y="1243013"/>
            <a:ext cx="5961062" cy="3354387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B7639CC8-19A0-4B58-ABB2-397B72DC0AF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5700" tIns="47850" rIns="95700" bIns="47850" anchor="t" anchorCtr="0" compatLnSpc="1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DA6C5A-F1E1-4B1F-A696-67FAD133A8E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5700" tIns="47850" rIns="95700" bIns="47850" anchor="b" anchorCtr="0" compatLnSpc="1"/>
          <a:lstStyle>
            <a:lvl1pPr marL="0" marR="0" lvl="0" indent="0" algn="l" defTabSz="957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5C5BC5-01D1-4A61-88E0-5659DD0F8E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C13D68-1670-4D38-AA66-AFC23ADF14ED}" type="slidenum">
              <a:rPr lang="it-IT" altLang="de-DE"/>
              <a:pPr>
                <a:defRPr/>
              </a:pPr>
              <a:t>‹#›</a:t>
            </a:fld>
            <a:endParaRPr lang="it-I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1pPr>
    <a:lvl2pPr marL="457200" lvl="1" algn="l" rtl="0" eaLnBrk="0" fontAlgn="base" hangingPunct="0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2pPr>
    <a:lvl3pPr marL="914400" lvl="2" algn="l" rtl="0" eaLnBrk="0" fontAlgn="base" hangingPunct="0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3pPr>
    <a:lvl4pPr marL="1371600" lvl="3" algn="l" rtl="0" eaLnBrk="0" fontAlgn="base" hangingPunct="0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4pPr>
    <a:lvl5pPr marL="1828800" lvl="4" algn="l" rtl="0" eaLnBrk="0" fontAlgn="base" hangingPunct="0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media/image6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May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08" y="260350"/>
            <a:ext cx="385298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1" y="4400550"/>
            <a:ext cx="5777524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15" y="6308725"/>
            <a:ext cx="362047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0" y="3068962"/>
            <a:ext cx="9144000" cy="432049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0" baseline="0">
                <a:effectLst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8" name="Titolo 1"/>
          <p:cNvSpPr txBox="1">
            <a:spLocks noGrp="1"/>
          </p:cNvSpPr>
          <p:nvPr>
            <p:ph type="ctrTitle"/>
          </p:nvPr>
        </p:nvSpPr>
        <p:spPr>
          <a:xfrm>
            <a:off x="1524000" y="2179639"/>
            <a:ext cx="9144000" cy="889322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it-IT" dirty="0"/>
              <a:t>Click to edit Master title style</a:t>
            </a:r>
            <a:endParaRPr altLang="it-IT" dirty="0"/>
          </a:p>
        </p:txBody>
      </p:sp>
    </p:spTree>
    <p:extLst>
      <p:ext uri="{BB962C8B-B14F-4D97-AF65-F5344CB8AC3E}">
        <p14:creationId xmlns:p14="http://schemas.microsoft.com/office/powerpoint/2010/main" val="3716802436"/>
      </p:ext>
    </p:extLst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May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facchinip\Desktop\Picture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r="14198"/>
          <a:stretch>
            <a:fillRect/>
          </a:stretch>
        </p:blipFill>
        <p:spPr bwMode="auto">
          <a:xfrm>
            <a:off x="7203832" y="1"/>
            <a:ext cx="4988169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78" y="100014"/>
            <a:ext cx="1609969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3">
            <a:extLst>
              <a:ext uri="{FF2B5EF4-FFF2-40B4-BE49-F238E27FC236}">
                <a16:creationId xmlns:a16="http://schemas.microsoft.com/office/drawing/2014/main" id="{DF9F01C8-B95C-400E-8D68-4284D34799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solidFill>
            <a:srgbClr val="EDEDEE"/>
          </a:solidFill>
          <a:ln>
            <a:noFill/>
          </a:ln>
          <a:ex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F301ADA7-2F5E-45F9-AC64-673B410791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8263" y="6527801"/>
            <a:ext cx="3722076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900" dirty="0">
                <a:solidFill>
                  <a:srgbClr val="000000"/>
                </a:solidFill>
                <a:latin typeface="Arial" charset="0"/>
                <a:cs typeface="Arial" charset="0"/>
              </a:rPr>
              <a:t>14.12.2016 </a:t>
            </a:r>
            <a:r>
              <a:rPr lang="en-US" altLang="it-IT" sz="900" b="1" dirty="0">
                <a:solidFill>
                  <a:srgbClr val="F60000"/>
                </a:solidFill>
                <a:latin typeface="Arial" charset="0"/>
                <a:cs typeface="Arial" charset="0"/>
              </a:rPr>
              <a:t>| </a:t>
            </a:r>
            <a:endParaRPr lang="it-IT" altLang="it-IT" sz="9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1597690-BFDF-44C6-BCC3-2A64EB9D9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23863" y="6540501"/>
            <a:ext cx="3544277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900" dirty="0">
                <a:solidFill>
                  <a:srgbClr val="000000"/>
                </a:solidFill>
                <a:latin typeface="Arial" charset="0"/>
                <a:cs typeface="Arial" charset="0"/>
              </a:rPr>
              <a:t>ASK Industries - All Rights Reserved - Confidential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923B8C29-D20A-4C04-8D53-5FC2127DE8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3047" y="6550026"/>
            <a:ext cx="1240693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it-IT" sz="900" b="1">
                <a:solidFill>
                  <a:srgbClr val="F60000"/>
                </a:solidFill>
              </a:rPr>
              <a:t>| </a:t>
            </a:r>
            <a:r>
              <a:rPr lang="it-IT" altLang="it-IT" sz="900">
                <a:solidFill>
                  <a:srgbClr val="000000"/>
                </a:solidFill>
              </a:rPr>
              <a:t>Page </a:t>
            </a:r>
            <a:fld id="{EC89A310-BCA9-4328-BEC5-045C99F07ACB}" type="slidenum">
              <a:rPr lang="it-IT" altLang="it-IT" sz="900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it-IT" altLang="it-IT" sz="900">
              <a:solidFill>
                <a:srgbClr val="000000"/>
              </a:solidFill>
            </a:endParaRPr>
          </a:p>
        </p:txBody>
      </p:sp>
      <p:sp>
        <p:nvSpPr>
          <p:cNvPr id="10" name="Rettangolo 18">
            <a:extLst>
              <a:ext uri="{FF2B5EF4-FFF2-40B4-BE49-F238E27FC236}">
                <a16:creationId xmlns:a16="http://schemas.microsoft.com/office/drawing/2014/main" id="{B2B30DD2-BEFA-4F22-AEF7-9E698D9D4C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061" y="981075"/>
            <a:ext cx="8419124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Segnaposto contenuto 2"/>
          <p:cNvSpPr txBox="1">
            <a:spLocks noGrp="1"/>
          </p:cNvSpPr>
          <p:nvPr>
            <p:ph idx="1"/>
          </p:nvPr>
        </p:nvSpPr>
        <p:spPr>
          <a:xfrm>
            <a:off x="335360" y="1133476"/>
            <a:ext cx="11521280" cy="52478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0" name="Titolo 1"/>
          <p:cNvSpPr txBox="1"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  <a:prstGeom prst="rect">
            <a:avLst/>
          </a:prstGeom>
        </p:spPr>
        <p:txBody>
          <a:bodyPr/>
          <a:lstStyle>
            <a:lvl1pPr>
              <a:defRPr sz="2800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1629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pty - May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acchinip\Desktop\Picture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r="14198"/>
          <a:stretch>
            <a:fillRect/>
          </a:stretch>
        </p:blipFill>
        <p:spPr bwMode="auto">
          <a:xfrm>
            <a:off x="7203832" y="1"/>
            <a:ext cx="4988169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78" y="100014"/>
            <a:ext cx="1609969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3">
            <a:extLst>
              <a:ext uri="{FF2B5EF4-FFF2-40B4-BE49-F238E27FC236}">
                <a16:creationId xmlns:a16="http://schemas.microsoft.com/office/drawing/2014/main" id="{570E384B-7C62-4357-BF41-02D8F4E8E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solidFill>
            <a:srgbClr val="EDEDEE"/>
          </a:solidFill>
          <a:ln>
            <a:noFill/>
          </a:ln>
          <a:ex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87DC2FB-EEF0-471C-8F14-4021458294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8262" y="6527801"/>
            <a:ext cx="3014784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9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26.01.2018 </a:t>
            </a:r>
            <a:r>
              <a:rPr lang="en-US" altLang="it-IT" sz="900" b="1" dirty="0">
                <a:solidFill>
                  <a:srgbClr val="F60000"/>
                </a:solidFill>
                <a:latin typeface="Arial" charset="0"/>
                <a:cs typeface="Arial" charset="0"/>
              </a:rPr>
              <a:t>| </a:t>
            </a:r>
            <a:r>
              <a:rPr lang="en-US" altLang="it-IT" sz="9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JVC/Kenwood </a:t>
            </a:r>
            <a:r>
              <a:rPr lang="en-US" altLang="it-IT" sz="9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Exofield</a:t>
            </a:r>
            <a:endParaRPr lang="it-IT" altLang="it-IT" sz="900" dirty="0">
              <a:latin typeface="Arial" charset="0"/>
              <a:cs typeface="Arial" charset="0"/>
            </a:endParaRP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EB118659-B35E-4C19-824D-BB681D4B3A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23863" y="6540501"/>
            <a:ext cx="3544277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900" dirty="0">
                <a:solidFill>
                  <a:srgbClr val="000000"/>
                </a:solidFill>
                <a:latin typeface="Arial" charset="0"/>
                <a:cs typeface="Arial" charset="0"/>
              </a:rPr>
              <a:t>ASK Industries - All Rights Reserved - Confidential</a:t>
            </a:r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F8673F62-1DDA-470D-9CED-CE4E44FC8C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3047" y="6550026"/>
            <a:ext cx="1240693" cy="2317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it-IT" sz="900" b="1">
                <a:solidFill>
                  <a:srgbClr val="F60000"/>
                </a:solidFill>
              </a:rPr>
              <a:t>| </a:t>
            </a:r>
            <a:r>
              <a:rPr lang="it-IT" altLang="it-IT" sz="900">
                <a:solidFill>
                  <a:srgbClr val="000000"/>
                </a:solidFill>
              </a:rPr>
              <a:t>Page </a:t>
            </a:r>
            <a:fld id="{9665DE55-4A42-4871-8F6C-1A69AA3C460A}" type="slidenum">
              <a:rPr lang="it-IT" altLang="it-IT" sz="900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it-IT" altLang="it-IT" sz="900">
              <a:solidFill>
                <a:srgbClr val="000000"/>
              </a:solidFill>
            </a:endParaRPr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id="{1234A34C-FF29-4BE5-B363-8288C028C5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061" y="981075"/>
            <a:ext cx="8419124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Titolo 1"/>
          <p:cNvSpPr txBox="1"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  <a:prstGeom prst="rect">
            <a:avLst/>
          </a:prstGeom>
        </p:spPr>
        <p:txBody>
          <a:bodyPr/>
          <a:lstStyle>
            <a:lvl1pPr>
              <a:defRPr sz="2800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38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15" y="6308725"/>
            <a:ext cx="362047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4" y="2060848"/>
            <a:ext cx="9144000" cy="936104"/>
          </a:xfrm>
          <a:prstGeom prst="rect">
            <a:avLst/>
          </a:prstGeom>
        </p:spPr>
        <p:txBody>
          <a:bodyPr anchor="b" anchorCtr="1"/>
          <a:lstStyle>
            <a:lvl1pPr algn="ctr"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4" y="3068961"/>
            <a:ext cx="9144000" cy="432049"/>
          </a:xfrm>
          <a:prstGeom prst="rect">
            <a:avLst/>
          </a:prstGeom>
        </p:spPr>
        <p:txBody>
          <a:bodyPr anchorCtr="1"/>
          <a:lstStyle>
            <a:lvl1pPr marL="0" indent="0" algn="ctr">
              <a:buNone/>
              <a:defRPr sz="20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36749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F966E24-5737-47D7-AE04-C8E9E8BCB8B4}"/>
              </a:ext>
            </a:extLst>
          </p:cNvPr>
          <p:cNvSpPr txBox="1">
            <a:spLocks/>
          </p:cNvSpPr>
          <p:nvPr userDrawn="1"/>
        </p:nvSpPr>
        <p:spPr>
          <a:xfrm>
            <a:off x="4323863" y="6453189"/>
            <a:ext cx="3544277" cy="268287"/>
          </a:xfrm>
          <a:prstGeom prst="rect">
            <a:avLst/>
          </a:prstGeom>
        </p:spPr>
        <p:txBody>
          <a:bodyPr/>
          <a:lstStyle>
            <a:lvl1pPr>
              <a:defRPr sz="900" dirty="0">
                <a:latin typeface="Arial" pitchFamily="34" charset="0"/>
                <a:cs typeface="Arial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sz="900">
                <a:latin typeface="Arial" charset="0"/>
              </a:rPr>
              <a:t>ASK Industries - All Rights Reserved - Confidential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3CD5143D-5FF3-4E04-A4B6-10A43616A173}"/>
              </a:ext>
            </a:extLst>
          </p:cNvPr>
          <p:cNvSpPr txBox="1">
            <a:spLocks/>
          </p:cNvSpPr>
          <p:nvPr userDrawn="1"/>
        </p:nvSpPr>
        <p:spPr>
          <a:xfrm>
            <a:off x="8577384" y="6453189"/>
            <a:ext cx="2836985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it-IT" altLang="it-IT" sz="900"/>
              <a:t>Page </a:t>
            </a:r>
            <a:fld id="{3CD1F249-E431-47DC-B169-35792A47FDE5}" type="slidenum">
              <a:rPr lang="it-IT" altLang="it-IT" sz="900" smtClean="0"/>
              <a:pPr algn="r" eaLnBrk="1" hangingPunct="1">
                <a:defRPr/>
              </a:pPr>
              <a:t>‹#›</a:t>
            </a:fld>
            <a:endParaRPr lang="it-IT" altLang="it-IT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3E520-4AB1-4108-A7C8-18FB4CEDB306}"/>
              </a:ext>
            </a:extLst>
          </p:cNvPr>
          <p:cNvCxnSpPr>
            <a:cxnSpLocks/>
          </p:cNvCxnSpPr>
          <p:nvPr userDrawn="1"/>
        </p:nvCxnSpPr>
        <p:spPr>
          <a:xfrm>
            <a:off x="379047" y="6381750"/>
            <a:ext cx="11476892" cy="0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78486" y="116633"/>
            <a:ext cx="10635028" cy="648071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778486" y="908720"/>
            <a:ext cx="10635028" cy="547260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71616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Segnaposto piè di pagina 4"/>
          <p:cNvSpPr txBox="1">
            <a:spLocks/>
          </p:cNvSpPr>
          <p:nvPr userDrawn="1"/>
        </p:nvSpPr>
        <p:spPr>
          <a:xfrm>
            <a:off x="4273828" y="6545089"/>
            <a:ext cx="3644344" cy="241865"/>
          </a:xfrm>
          <a:prstGeom prst="rect">
            <a:avLst/>
          </a:prstGeom>
        </p:spPr>
        <p:txBody>
          <a:bodyPr/>
          <a:lstStyle>
            <a:lvl1pPr>
              <a:defRPr sz="900" dirty="0">
                <a:latin typeface="Arial" pitchFamily="34" charset="0"/>
                <a:cs typeface="Arial" pitchFamily="34" charset="0"/>
              </a:defRPr>
            </a:lvl1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kern="12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+mn-ea"/>
                <a:cs typeface="Arial" charset="0"/>
              </a:rPr>
              <a:t>ASK Industries - All Rights Reserved - Confidential</a:t>
            </a:r>
          </a:p>
        </p:txBody>
      </p:sp>
      <p:sp>
        <p:nvSpPr>
          <p:cNvPr id="6" name="Segnaposto numero diapositiva 5"/>
          <p:cNvSpPr txBox="1">
            <a:spLocks/>
          </p:cNvSpPr>
          <p:nvPr userDrawn="1"/>
        </p:nvSpPr>
        <p:spPr bwMode="auto">
          <a:xfrm>
            <a:off x="9252148" y="6531877"/>
            <a:ext cx="283698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100" b="1" kern="12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+mn-ea"/>
                <a:cs typeface="Arial" charset="0"/>
              </a:rPr>
              <a:t>Page </a:t>
            </a:r>
            <a:fld id="{6D78BC33-F254-4F09-B91F-70AF7217BCCF}" type="slidenum">
              <a:rPr lang="it-IT" altLang="it-IT" sz="1100" b="1" kern="1200" smtClean="0">
                <a:solidFill>
                  <a:schemeClr val="bg1">
                    <a:lumMod val="95000"/>
                  </a:schemeClr>
                </a:solidFill>
                <a:latin typeface="Arial" charset="0"/>
                <a:ea typeface="+mn-ea"/>
                <a:cs typeface="Arial" charset="0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it-IT" altLang="it-IT" sz="1100" b="1" kern="1200" dirty="0" smtClean="0">
                <a:solidFill>
                  <a:schemeClr val="bg1">
                    <a:lumMod val="95000"/>
                  </a:schemeClr>
                </a:solidFill>
                <a:latin typeface="Arial" charset="0"/>
                <a:ea typeface="+mn-ea"/>
                <a:cs typeface="Arial" charset="0"/>
              </a:rPr>
              <a:t>/53</a:t>
            </a:r>
            <a:endParaRPr lang="it-IT" altLang="it-IT" sz="1100" b="1" kern="1200" dirty="0">
              <a:solidFill>
                <a:schemeClr val="bg1">
                  <a:lumMod val="9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data 3"/>
          <p:cNvSpPr txBox="1">
            <a:spLocks noChangeArrowheads="1"/>
          </p:cNvSpPr>
          <p:nvPr userDrawn="1"/>
        </p:nvSpPr>
        <p:spPr bwMode="auto">
          <a:xfrm>
            <a:off x="158262" y="6525344"/>
            <a:ext cx="3014784" cy="26161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it-IT" altLang="it-IT" sz="1100" b="1" dirty="0" smtClean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10.07.2018 | A.</a:t>
            </a:r>
            <a:r>
              <a:rPr lang="it-IT" altLang="it-IT" sz="1100" b="1" baseline="0" dirty="0" smtClean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 Farina</a:t>
            </a:r>
            <a:endParaRPr lang="it-IT" altLang="it-IT" sz="1100" b="1" dirty="0" smtClean="0">
              <a:solidFill>
                <a:schemeClr val="bg1">
                  <a:lumMod val="9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 smtClean="0"/>
              <a:t>UNIVERSITY OF PARMA – ASK INDUSTRIES</a:t>
            </a:r>
            <a:r>
              <a:rPr lang="it-IT" sz="2400" b="1" baseline="0" dirty="0" smtClean="0"/>
              <a:t> – JVC KENWOOD</a:t>
            </a:r>
            <a:endParaRPr lang="it-IT" sz="2400" b="1" dirty="0"/>
          </a:p>
          <a:p>
            <a:r>
              <a:rPr lang="it-IT" sz="1600" dirty="0" smtClean="0"/>
              <a:t>The</a:t>
            </a:r>
            <a:r>
              <a:rPr lang="it-IT" sz="1600" baseline="0" dirty="0" smtClean="0"/>
              <a:t> </a:t>
            </a:r>
            <a:r>
              <a:rPr lang="it-IT" sz="1600" baseline="0" dirty="0" err="1" smtClean="0"/>
              <a:t>Exofield</a:t>
            </a:r>
            <a:r>
              <a:rPr lang="it-IT" sz="1600" baseline="0" dirty="0" smtClean="0"/>
              <a:t> Technology</a:t>
            </a:r>
            <a:endParaRPr lang="it-IT" sz="1600" dirty="0" smtClean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18" y="46142"/>
            <a:ext cx="807715" cy="80771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3" y="36176"/>
            <a:ext cx="2069441" cy="8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4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1" r:id="rId4"/>
    <p:sldLayoutId id="2147484943" r:id="rId5"/>
    <p:sldLayoutId id="2147484944" r:id="rId6"/>
  </p:sldLayoutIdLst>
  <p:transition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it-IT" sz="2800" b="1" kern="1200">
          <a:solidFill>
            <a:srgbClr val="000000"/>
          </a:solidFill>
          <a:latin typeface="Arial" pitchFamily="34" charset="0"/>
          <a:cs typeface="Arial" pitchFamily="34" charset="0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457200" algn="l" defTabSz="742950" rtl="0" eaLnBrk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rgbClr val="000000"/>
          </a:solidFill>
          <a:latin typeface="Calibri Light" pitchFamily="34" charset="0"/>
        </a:defRPr>
      </a:lvl6pPr>
      <a:lvl7pPr marL="914400" algn="l" defTabSz="742950" rtl="0" eaLnBrk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rgbClr val="000000"/>
          </a:solidFill>
          <a:latin typeface="Calibri Light" pitchFamily="34" charset="0"/>
        </a:defRPr>
      </a:lvl7pPr>
      <a:lvl8pPr marL="1371600" algn="l" defTabSz="742950" rtl="0" eaLnBrk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rgbClr val="000000"/>
          </a:solidFill>
          <a:latin typeface="Calibri Light" pitchFamily="34" charset="0"/>
        </a:defRPr>
      </a:lvl8pPr>
      <a:lvl9pPr marL="1828800" algn="l" defTabSz="742950" rtl="0" eaLnBrk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rgbClr val="000000"/>
          </a:solidFill>
          <a:latin typeface="Calibri Light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b="1" kern="1200">
          <a:solidFill>
            <a:srgbClr val="000000"/>
          </a:solidFill>
          <a:latin typeface="Arial" pitchFamily="34" charset="0"/>
          <a:cs typeface="Arial" pitchFamily="34" charset="0"/>
        </a:defRPr>
      </a:lvl1pPr>
      <a:lvl2pPr marL="557213" lvl="1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-"/>
        <a:defRPr lang="it-IT" kern="1200">
          <a:solidFill>
            <a:srgbClr val="000000"/>
          </a:solidFill>
          <a:latin typeface="Arial" pitchFamily="34" charset="0"/>
          <a:cs typeface="Arial" pitchFamily="34" charset="0"/>
        </a:defRPr>
      </a:lvl2pPr>
      <a:lvl3pPr marL="928688" lvl="2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SzPct val="100000"/>
        <a:defRPr lang="it-IT" sz="1600" kern="1200">
          <a:solidFill>
            <a:srgbClr val="000000"/>
          </a:solidFill>
          <a:latin typeface="Arial" pitchFamily="34" charset="0"/>
          <a:cs typeface="Arial" pitchFamily="34" charset="0"/>
        </a:defRPr>
      </a:lvl3pPr>
      <a:lvl4pPr marL="1300163" lvl="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1400" kern="1200">
          <a:solidFill>
            <a:srgbClr val="000000"/>
          </a:solidFill>
          <a:latin typeface="Arial" pitchFamily="34" charset="0"/>
          <a:cs typeface="Arial" pitchFamily="34" charset="0"/>
        </a:defRPr>
      </a:lvl4pPr>
      <a:lvl5pPr marL="1671638" lvl="4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1400" kern="12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128838" indent="-185738" algn="l" defTabSz="742950" rtl="0" eaLnBrk="0" fontAlgn="base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itchFamily="34" charset="0"/>
        <a:buChar char="•"/>
        <a:defRPr lang="it-IT" sz="1400" kern="1200">
          <a:solidFill>
            <a:srgbClr val="000000"/>
          </a:solidFill>
          <a:latin typeface="Calibri"/>
        </a:defRPr>
      </a:lvl6pPr>
      <a:lvl7pPr marL="2586038" indent="-185738" algn="l" defTabSz="742950" rtl="0" eaLnBrk="0" fontAlgn="base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itchFamily="34" charset="0"/>
        <a:buChar char="•"/>
        <a:defRPr lang="it-IT" sz="1400" kern="1200">
          <a:solidFill>
            <a:srgbClr val="000000"/>
          </a:solidFill>
          <a:latin typeface="Calibri"/>
        </a:defRPr>
      </a:lvl7pPr>
      <a:lvl8pPr marL="3043238" indent="-185738" algn="l" defTabSz="742950" rtl="0" eaLnBrk="0" fontAlgn="base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itchFamily="34" charset="0"/>
        <a:buChar char="•"/>
        <a:defRPr lang="it-IT" sz="1400" kern="1200">
          <a:solidFill>
            <a:srgbClr val="000000"/>
          </a:solidFill>
          <a:latin typeface="Calibri"/>
        </a:defRPr>
      </a:lvl8pPr>
      <a:lvl9pPr marL="3500438" indent="-185738" algn="l" defTabSz="742950" rtl="0" eaLnBrk="0" fontAlgn="base">
        <a:lnSpc>
          <a:spcPct val="90000"/>
        </a:lnSpc>
        <a:spcBef>
          <a:spcPts val="400"/>
        </a:spcBef>
        <a:spcAft>
          <a:spcPct val="0"/>
        </a:spcAft>
        <a:buSzPct val="100000"/>
        <a:buFont typeface="Arial" pitchFamily="34" charset="0"/>
        <a:buChar char="•"/>
        <a:defRPr lang="it-IT" sz="14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5.png"/><Relationship Id="rId4" Type="http://schemas.openxmlformats.org/officeDocument/2006/relationships/image" Target="../media/image41.wmf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4.png"/><Relationship Id="rId7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32657"/>
            <a:ext cx="2447702" cy="117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4365625"/>
            <a:ext cx="469423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10"/>
          <p:cNvSpPr txBox="1">
            <a:spLocks noGrp="1"/>
          </p:cNvSpPr>
          <p:nvPr>
            <p:ph type="ctrTitle"/>
          </p:nvPr>
        </p:nvSpPr>
        <p:spPr bwMode="auto">
          <a:xfrm>
            <a:off x="2381250" y="1556793"/>
            <a:ext cx="8035230" cy="1596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r>
              <a:rPr altLang="en-US" sz="3600" dirty="0"/>
              <a:t>Integration of JVC/</a:t>
            </a:r>
            <a:r>
              <a:rPr altLang="en-US" sz="3600" dirty="0" err="1"/>
              <a:t>Kenwood's</a:t>
            </a:r>
            <a:r>
              <a:rPr altLang="en-US" sz="3600" dirty="0"/>
              <a:t> </a:t>
            </a:r>
            <a:r>
              <a:rPr altLang="en-US" sz="3600" dirty="0" err="1"/>
              <a:t>Exofield</a:t>
            </a:r>
            <a:r>
              <a:rPr altLang="en-US" sz="3600" dirty="0"/>
              <a:t> with </a:t>
            </a:r>
            <a:r>
              <a:rPr altLang="en-US" sz="3600" dirty="0" err="1"/>
              <a:t>auralization</a:t>
            </a:r>
            <a:r>
              <a:rPr altLang="en-US" sz="3600" dirty="0"/>
              <a:t> </a:t>
            </a:r>
            <a:r>
              <a:rPr altLang="en-US" sz="3600" dirty="0" err="1"/>
              <a:t>methods</a:t>
            </a:r>
            <a:endParaRPr altLang="en-US" sz="1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188640"/>
            <a:ext cx="3617145" cy="115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11" name="Rettangolo 10"/>
          <p:cNvSpPr/>
          <p:nvPr/>
        </p:nvSpPr>
        <p:spPr>
          <a:xfrm>
            <a:off x="479376" y="1687738"/>
            <a:ext cx="1927262" cy="1309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y</a:t>
            </a:r>
            <a:r>
              <a:rPr lang="en-GB" sz="2000" dirty="0" smtClean="0">
                <a:solidFill>
                  <a:schemeClr val="tx1"/>
                </a:solidFill>
              </a:rPr>
              <a:t>(t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 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z(t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(</a:t>
            </a:r>
            <a: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deconvolution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86560" y="1425550"/>
            <a:ext cx="8422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it-IT" altLang="en-US" sz="2000" dirty="0"/>
              <a:t>The </a:t>
            </a:r>
            <a:r>
              <a:rPr lang="it-IT" altLang="en-US" sz="2000" dirty="0" err="1" smtClean="0"/>
              <a:t>measured</a:t>
            </a:r>
            <a:r>
              <a:rPr lang="it-IT" altLang="en-US" sz="2000" dirty="0" smtClean="0"/>
              <a:t> </a:t>
            </a:r>
            <a:r>
              <a:rPr lang="it-IT" altLang="en-US" sz="2000" dirty="0" err="1"/>
              <a:t>signal</a:t>
            </a:r>
            <a:r>
              <a:rPr lang="it-IT" altLang="en-US" sz="2000" dirty="0"/>
              <a:t> y(t) </a:t>
            </a:r>
            <a:r>
              <a:rPr lang="it-IT" altLang="en-US" sz="2000" dirty="0" err="1" smtClean="0"/>
              <a:t>is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convolved</a:t>
            </a:r>
            <a:r>
              <a:rPr lang="it-IT" altLang="en-US" sz="2000" dirty="0" smtClean="0"/>
              <a:t> with </a:t>
            </a:r>
            <a:r>
              <a:rPr lang="it-IT" altLang="en-US" sz="2000" dirty="0"/>
              <a:t>the inverse </a:t>
            </a:r>
            <a:r>
              <a:rPr lang="it-IT" altLang="en-US" sz="2000" dirty="0" err="1"/>
              <a:t>filter</a:t>
            </a:r>
            <a:r>
              <a:rPr lang="it-IT" altLang="en-US" sz="2000" dirty="0"/>
              <a:t> </a:t>
            </a:r>
            <a:r>
              <a:rPr lang="it-IT" altLang="en-US" sz="2000" dirty="0" smtClean="0"/>
              <a:t>z(t). </a:t>
            </a:r>
            <a:r>
              <a:rPr lang="it-IT" altLang="en-US" sz="2000" dirty="0" err="1" smtClean="0"/>
              <a:t>This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operation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causes</a:t>
            </a:r>
            <a:r>
              <a:rPr lang="it-IT" altLang="en-US" sz="2000" dirty="0" smtClean="0"/>
              <a:t> a </a:t>
            </a:r>
            <a:r>
              <a:rPr lang="en-GB" altLang="en-US" sz="2000" dirty="0" smtClean="0"/>
              <a:t>counter-clockwise </a:t>
            </a:r>
            <a:r>
              <a:rPr lang="it-IT" altLang="en-US" sz="2000" dirty="0" err="1" smtClean="0"/>
              <a:t>rotation</a:t>
            </a:r>
            <a:r>
              <a:rPr lang="it-IT" altLang="en-US" sz="2000" dirty="0" smtClean="0"/>
              <a:t> of </a:t>
            </a:r>
            <a:r>
              <a:rPr lang="en-GB" altLang="en-US" sz="2000" dirty="0" smtClean="0"/>
              <a:t>time-frequency plane</a:t>
            </a:r>
            <a:endParaRPr lang="en-US" altLang="en-US" sz="20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349320"/>
            <a:ext cx="641810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8" name="Text Box 2"/>
          <p:cNvSpPr txBox="1">
            <a:spLocks/>
          </p:cNvSpPr>
          <p:nvPr/>
        </p:nvSpPr>
        <p:spPr>
          <a:xfrm>
            <a:off x="673020" y="99537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GB" sz="3600" dirty="0"/>
              <a:t>y</a:t>
            </a:r>
            <a:r>
              <a:rPr lang="en-GB" sz="3600" dirty="0" smtClean="0"/>
              <a:t>(t)*z(t)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7672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556792"/>
            <a:ext cx="6840760" cy="46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847131" y="3938687"/>
            <a:ext cx="7662863" cy="1187450"/>
            <a:chOff x="-150" y="2482"/>
            <a:chExt cx="4827" cy="748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-150" y="2482"/>
              <a:ext cx="4741" cy="748"/>
            </a:xfrm>
            <a:prstGeom prst="line">
              <a:avLst/>
            </a:prstGeom>
            <a:noFill/>
            <a:ln w="317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4137" y="2764"/>
              <a:ext cx="5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0000"/>
                </a:buClr>
                <a:buSzPct val="60000"/>
                <a:buFont typeface="Arial" panose="020B0604020202020204" pitchFamily="34" charset="0"/>
                <a:buChar char="►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it-IT" altLang="en-US" sz="2400" b="0" dirty="0">
                  <a:solidFill>
                    <a:schemeClr val="folHlink"/>
                  </a:solidFill>
                  <a:latin typeface="Times New Roman" panose="02020603050405020304" pitchFamily="18" charset="0"/>
                </a:rPr>
                <a:t>1°</a:t>
              </a:r>
              <a:endParaRPr lang="en-US" altLang="en-US" sz="2400" b="0" dirty="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8355517" y="2456533"/>
            <a:ext cx="1521862" cy="1057328"/>
            <a:chOff x="3030" y="1591"/>
            <a:chExt cx="4174" cy="658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H="1" flipV="1">
              <a:off x="3745" y="2120"/>
              <a:ext cx="3459" cy="129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030" y="1591"/>
              <a:ext cx="199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0000"/>
                </a:buClr>
                <a:buSzPct val="60000"/>
                <a:buFont typeface="Arial" panose="020B0604020202020204" pitchFamily="34" charset="0"/>
                <a:buChar char="►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it-IT" altLang="en-US" sz="2400" b="0" dirty="0">
                  <a:solidFill>
                    <a:schemeClr val="hlink"/>
                  </a:solidFill>
                  <a:latin typeface="Times New Roman" panose="02020603050405020304" pitchFamily="18" charset="0"/>
                </a:rPr>
                <a:t>2°</a:t>
              </a:r>
              <a:endParaRPr lang="en-US" altLang="en-US" sz="2400" b="0" dirty="0">
                <a:solidFill>
                  <a:schemeClr val="hlin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7703812" y="2743515"/>
            <a:ext cx="2181151" cy="777095"/>
            <a:chOff x="2811" y="1785"/>
            <a:chExt cx="4018" cy="502"/>
          </a:xfrm>
        </p:grpSpPr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 flipV="1">
              <a:off x="3298" y="2243"/>
              <a:ext cx="3531" cy="44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2811" y="1785"/>
              <a:ext cx="97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0000"/>
                </a:buClr>
                <a:buSzPct val="60000"/>
                <a:buFont typeface="Arial" panose="020B0604020202020204" pitchFamily="34" charset="0"/>
                <a:buChar char="►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it-IT" altLang="en-US" sz="2400" b="0" dirty="0">
                  <a:solidFill>
                    <a:srgbClr val="00FF00"/>
                  </a:solidFill>
                  <a:latin typeface="Times New Roman" panose="02020603050405020304" pitchFamily="18" charset="0"/>
                </a:rPr>
                <a:t>3°</a:t>
              </a:r>
              <a:endParaRPr lang="en-US" altLang="en-US" sz="2400" b="0" dirty="0">
                <a:solidFill>
                  <a:srgbClr val="00FF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6906394" y="3036870"/>
            <a:ext cx="3015847" cy="705050"/>
            <a:chOff x="2975" y="2217"/>
            <a:chExt cx="2210" cy="741"/>
          </a:xfrm>
        </p:grpSpPr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>
              <a:off x="3283" y="2747"/>
              <a:ext cx="1902" cy="211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2975" y="2217"/>
              <a:ext cx="557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0000"/>
                </a:buClr>
                <a:buSzPct val="60000"/>
                <a:buFont typeface="Arial" panose="020B0604020202020204" pitchFamily="34" charset="0"/>
                <a:buChar char="►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Char char="§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0000"/>
                </a:buClr>
                <a:buFont typeface="Arial" panose="020B0604020202020204" pitchFamily="34" charset="0"/>
                <a:buChar char="►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it-IT" altLang="en-US" sz="2400" b="0" dirty="0">
                  <a:solidFill>
                    <a:schemeClr val="accent1"/>
                  </a:solidFill>
                  <a:latin typeface="Times New Roman" panose="02020603050405020304" pitchFamily="18" charset="0"/>
                </a:rPr>
                <a:t>5°</a:t>
              </a:r>
              <a:endParaRPr lang="en-US" altLang="en-US" sz="2400" b="0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9922041" y="3378010"/>
            <a:ext cx="2078615" cy="1851190"/>
          </a:xfrm>
          <a:prstGeom prst="rect">
            <a:avLst/>
          </a:prstGeom>
          <a:noFill/>
        </p:spPr>
        <p:txBody>
          <a:bodyPr/>
          <a:lstStyle>
            <a:lvl1pPr marL="185742" indent="-185742" algn="l" defTabSz="742969" rtl="0" eaLnBrk="1" fontAlgn="base" hangingPunct="1">
              <a:lnSpc>
                <a:spcPct val="90000"/>
              </a:lnSpc>
              <a:spcBef>
                <a:spcPts val="813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2000" b="1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557227" lvl="1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-"/>
              <a:defRPr lang="it-IT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28711" lvl="2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defRPr lang="it-IT" sz="16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00196" lvl="3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1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671680" lvl="4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1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128891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6pPr>
            <a:lvl7pPr marL="2586103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7pPr>
            <a:lvl8pPr marL="3043314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8pPr>
            <a:lvl9pPr marL="3500525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altLang="en-US" dirty="0" smtClean="0">
                <a:solidFill>
                  <a:schemeClr val="hlink"/>
                </a:solidFill>
              </a:rPr>
              <a:t>The previous</a:t>
            </a:r>
            <a:r>
              <a:rPr lang="en-GB" altLang="en-US" dirty="0" smtClean="0"/>
              <a:t> are the harmonics distortion products of various orders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23392" y="3704335"/>
            <a:ext cx="1872208" cy="762000"/>
          </a:xfrm>
          <a:prstGeom prst="rect">
            <a:avLst/>
          </a:prstGeom>
          <a:noFill/>
        </p:spPr>
        <p:txBody>
          <a:bodyPr/>
          <a:lstStyle>
            <a:lvl1pPr marL="185742" indent="-185742" algn="l" defTabSz="742969" rtl="0" eaLnBrk="1" fontAlgn="base" hangingPunct="1">
              <a:lnSpc>
                <a:spcPct val="90000"/>
              </a:lnSpc>
              <a:spcBef>
                <a:spcPts val="813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2000" b="1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557227" lvl="1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-"/>
              <a:defRPr lang="it-IT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28711" lvl="2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defRPr lang="it-IT" sz="16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00196" lvl="3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1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671680" lvl="4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it-IT" sz="1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128891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6pPr>
            <a:lvl7pPr marL="2586103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7pPr>
            <a:lvl8pPr marL="3043314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8pPr>
            <a:lvl9pPr marL="3500525" indent="-185742" algn="l" defTabSz="742969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it-IT" sz="1400" kern="1200">
                <a:solidFill>
                  <a:srgbClr val="000000"/>
                </a:solidFill>
                <a:latin typeface="Calibri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altLang="en-US" dirty="0" smtClean="0">
                <a:solidFill>
                  <a:schemeClr val="folHlink"/>
                </a:solidFill>
              </a:rPr>
              <a:t>The last</a:t>
            </a:r>
            <a:r>
              <a:rPr lang="en-GB" altLang="en-US" dirty="0" smtClean="0"/>
              <a:t> impulse response is the linear one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26" name="Text Box 2"/>
          <p:cNvSpPr txBox="1">
            <a:spLocks/>
          </p:cNvSpPr>
          <p:nvPr/>
        </p:nvSpPr>
        <p:spPr>
          <a:xfrm>
            <a:off x="673020" y="99537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GB" sz="3600" dirty="0"/>
              <a:t>y</a:t>
            </a:r>
            <a:r>
              <a:rPr lang="en-GB" sz="3600" dirty="0" smtClean="0"/>
              <a:t>(t)*z(t)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  <p:sp>
        <p:nvSpPr>
          <p:cNvPr id="29" name="Rettangolo 10"/>
          <p:cNvSpPr/>
          <p:nvPr/>
        </p:nvSpPr>
        <p:spPr>
          <a:xfrm>
            <a:off x="479376" y="1687738"/>
            <a:ext cx="1927262" cy="1309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y</a:t>
            </a:r>
            <a:r>
              <a:rPr lang="en-GB" sz="2000" dirty="0" smtClean="0">
                <a:solidFill>
                  <a:schemeClr val="tx1"/>
                </a:solidFill>
              </a:rPr>
              <a:t>(t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 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z(t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(</a:t>
            </a:r>
            <a: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deconvolution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927648" y="1640994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en-US" sz="2000" dirty="0" err="1" smtClean="0"/>
              <a:t>After</a:t>
            </a:r>
            <a:r>
              <a:rPr lang="it-IT" altLang="en-US" sz="2000" dirty="0" smtClean="0"/>
              <a:t> the </a:t>
            </a:r>
            <a:r>
              <a:rPr lang="it-IT" altLang="en-US" sz="2000" dirty="0" err="1" smtClean="0"/>
              <a:t>sequence</a:t>
            </a:r>
            <a:r>
              <a:rPr lang="it-IT" altLang="en-US" sz="2000" dirty="0" smtClean="0"/>
              <a:t> of </a:t>
            </a:r>
            <a:r>
              <a:rPr lang="it-IT" altLang="en-US" sz="2000" dirty="0" err="1" smtClean="0"/>
              <a:t>impulse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responses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has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been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obtained</a:t>
            </a:r>
            <a:r>
              <a:rPr lang="it-IT" altLang="en-US" sz="2000" dirty="0" smtClean="0"/>
              <a:t>, </a:t>
            </a:r>
            <a:r>
              <a:rPr lang="it-IT" altLang="en-US" sz="2000" dirty="0" err="1" smtClean="0"/>
              <a:t>it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is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possible</a:t>
            </a:r>
            <a:r>
              <a:rPr lang="it-IT" altLang="en-US" sz="2000" dirty="0" smtClean="0"/>
              <a:t> to </a:t>
            </a:r>
            <a:r>
              <a:rPr lang="it-IT" altLang="en-US" sz="2000" dirty="0" err="1" smtClean="0"/>
              <a:t>automatically</a:t>
            </a:r>
            <a:r>
              <a:rPr lang="it-IT" altLang="en-US" sz="2000" dirty="0" smtClean="0"/>
              <a:t> trim just the linear </a:t>
            </a:r>
            <a:r>
              <a:rPr lang="it-IT" altLang="en-US" sz="2000" dirty="0" err="1" smtClean="0"/>
              <a:t>one</a:t>
            </a:r>
            <a:r>
              <a:rPr lang="it-IT" altLang="en-US" sz="2000" dirty="0" smtClean="0"/>
              <a:t>:</a:t>
            </a:r>
            <a:endParaRPr lang="en-GB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420888"/>
            <a:ext cx="3175062" cy="370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7064"/>
            <a:ext cx="5730600" cy="35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ine 6"/>
          <p:cNvSpPr>
            <a:spLocks noChangeShapeType="1"/>
          </p:cNvSpPr>
          <p:nvPr/>
        </p:nvSpPr>
        <p:spPr bwMode="auto">
          <a:xfrm>
            <a:off x="5055450" y="4273652"/>
            <a:ext cx="83635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10" name="Text Box 2"/>
          <p:cNvSpPr txBox="1">
            <a:spLocks/>
          </p:cNvSpPr>
          <p:nvPr/>
        </p:nvSpPr>
        <p:spPr>
          <a:xfrm>
            <a:off x="673020" y="99537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GB" sz="3600" dirty="0" smtClean="0"/>
              <a:t>The linear impulse response h(t)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33313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55015" y="2035586"/>
            <a:ext cx="6195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Energy </a:t>
            </a:r>
            <a:r>
              <a:rPr lang="it-IT" sz="2000" dirty="0" err="1" smtClean="0"/>
              <a:t>is</a:t>
            </a:r>
            <a:r>
              <a:rPr lang="it-IT" sz="2000" dirty="0" smtClean="0"/>
              <a:t> spread over time: </a:t>
            </a:r>
            <a:r>
              <a:rPr lang="it-IT" sz="2000" dirty="0" err="1" smtClean="0"/>
              <a:t>safer</a:t>
            </a:r>
            <a:r>
              <a:rPr lang="it-IT" sz="2000" dirty="0" smtClean="0"/>
              <a:t> for </a:t>
            </a:r>
            <a:r>
              <a:rPr lang="it-IT" sz="2000" dirty="0" err="1" smtClean="0"/>
              <a:t>loudspeakers</a:t>
            </a:r>
            <a:endParaRPr lang="en-GB" sz="2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55014" y="2721114"/>
            <a:ext cx="1130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The </a:t>
            </a:r>
            <a:r>
              <a:rPr lang="it-IT" sz="2000" dirty="0" err="1" smtClean="0"/>
              <a:t>deconvolution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packs</a:t>
            </a:r>
            <a:r>
              <a:rPr lang="it-IT" sz="2000" dirty="0" smtClean="0"/>
              <a:t> </a:t>
            </a:r>
            <a:r>
              <a:rPr lang="it-IT" sz="2000" dirty="0" err="1" smtClean="0"/>
              <a:t>all</a:t>
            </a:r>
            <a:r>
              <a:rPr lang="it-IT" sz="2000" dirty="0" smtClean="0"/>
              <a:t> the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in a </a:t>
            </a:r>
            <a:r>
              <a:rPr lang="it-IT" sz="2000" dirty="0" err="1" smtClean="0"/>
              <a:t>very</a:t>
            </a:r>
            <a:r>
              <a:rPr lang="it-IT" sz="2000" dirty="0" smtClean="0"/>
              <a:t> short </a:t>
            </a:r>
            <a:r>
              <a:rPr lang="it-IT" sz="2000" dirty="0" err="1" smtClean="0"/>
              <a:t>impulse</a:t>
            </a:r>
            <a:r>
              <a:rPr lang="it-IT" sz="2000" dirty="0" smtClean="0"/>
              <a:t> </a:t>
            </a:r>
            <a:r>
              <a:rPr lang="it-IT" sz="2000" dirty="0" err="1" smtClean="0"/>
              <a:t>response</a:t>
            </a:r>
            <a:r>
              <a:rPr lang="it-IT" sz="2000" dirty="0" smtClean="0"/>
              <a:t>: S/N ratio </a:t>
            </a:r>
            <a:r>
              <a:rPr lang="it-IT" sz="2000" dirty="0" err="1" smtClean="0"/>
              <a:t>gets</a:t>
            </a:r>
            <a:r>
              <a:rPr lang="it-IT" sz="2000" dirty="0" smtClean="0"/>
              <a:t> a </a:t>
            </a:r>
            <a:r>
              <a:rPr lang="it-IT" sz="2000" dirty="0" err="1" smtClean="0"/>
              <a:t>boost</a:t>
            </a:r>
            <a:r>
              <a:rPr lang="it-IT" sz="2000" dirty="0" smtClean="0"/>
              <a:t> up to 70 dB or more !</a:t>
            </a:r>
            <a:endParaRPr lang="en-GB" sz="2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555014" y="3543399"/>
            <a:ext cx="1130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err="1" smtClean="0"/>
              <a:t>Nonlinear</a:t>
            </a:r>
            <a:r>
              <a:rPr lang="it-IT" sz="2000" dirty="0" smtClean="0"/>
              <a:t> </a:t>
            </a:r>
            <a:r>
              <a:rPr lang="it-IT" sz="2000" dirty="0" err="1" smtClean="0"/>
              <a:t>effects</a:t>
            </a:r>
            <a:r>
              <a:rPr lang="it-IT" sz="2000" dirty="0" smtClean="0"/>
              <a:t> are </a:t>
            </a:r>
            <a:r>
              <a:rPr lang="it-IT" sz="2000" dirty="0" err="1" smtClean="0"/>
              <a:t>avoided</a:t>
            </a:r>
            <a:endParaRPr lang="en-GB" sz="20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555014" y="4219634"/>
            <a:ext cx="1130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err="1" smtClean="0"/>
              <a:t>Measurement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very</a:t>
            </a:r>
            <a:r>
              <a:rPr lang="it-IT" sz="2000" dirty="0" smtClean="0"/>
              <a:t> fast: for </a:t>
            </a:r>
            <a:r>
              <a:rPr lang="it-IT" sz="2000" dirty="0" err="1" smtClean="0"/>
              <a:t>most</a:t>
            </a:r>
            <a:r>
              <a:rPr lang="it-IT" sz="2000" dirty="0" smtClean="0"/>
              <a:t> </a:t>
            </a:r>
            <a:r>
              <a:rPr lang="it-IT" sz="2000" dirty="0" err="1" smtClean="0"/>
              <a:t>applications</a:t>
            </a:r>
            <a:r>
              <a:rPr lang="it-IT" sz="2000" dirty="0" smtClean="0"/>
              <a:t> a 10s </a:t>
            </a:r>
            <a:r>
              <a:rPr lang="it-IT" sz="2000" dirty="0" err="1" smtClean="0"/>
              <a:t>sweep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long </a:t>
            </a:r>
            <a:r>
              <a:rPr lang="it-IT" sz="2000" dirty="0" err="1" smtClean="0"/>
              <a:t>enough</a:t>
            </a:r>
            <a:endParaRPr lang="en-GB" sz="2000" dirty="0"/>
          </a:p>
        </p:txBody>
      </p:sp>
      <p:sp>
        <p:nvSpPr>
          <p:cNvPr id="33" name="Rettangolo 32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10" name="Text Box 2"/>
          <p:cNvSpPr txBox="1">
            <a:spLocks/>
          </p:cNvSpPr>
          <p:nvPr/>
        </p:nvSpPr>
        <p:spPr>
          <a:xfrm>
            <a:off x="673020" y="99537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GB" sz="3600" dirty="0" smtClean="0"/>
              <a:t>Benefits of the ESS signal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4107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30442" y="4621198"/>
                <a:ext cx="4968552" cy="1026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42" y="4621198"/>
                <a:ext cx="4968552" cy="1026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/>
          <p:cNvSpPr txBox="1"/>
          <p:nvPr/>
        </p:nvSpPr>
        <p:spPr>
          <a:xfrm>
            <a:off x="140730" y="2782079"/>
            <a:ext cx="6619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altLang="en-US" sz="2000" dirty="0" err="1" smtClean="0"/>
              <a:t>This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operation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is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performed</a:t>
            </a:r>
            <a:r>
              <a:rPr lang="it-IT" altLang="en-US" sz="2000" dirty="0" smtClean="0"/>
              <a:t> with the </a:t>
            </a:r>
            <a:r>
              <a:rPr lang="it-IT" altLang="en-US" sz="2000" dirty="0" err="1" smtClean="0"/>
              <a:t>Kirkeby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method</a:t>
            </a:r>
            <a:r>
              <a:rPr lang="it-IT" altLang="en-US" sz="2000" dirty="0" smtClean="0"/>
              <a:t> in </a:t>
            </a:r>
            <a:r>
              <a:rPr lang="it-IT" altLang="en-US" sz="2000" dirty="0" err="1" smtClean="0"/>
              <a:t>frequency</a:t>
            </a:r>
            <a:r>
              <a:rPr lang="it-IT" altLang="en-US" sz="2000" dirty="0" smtClean="0"/>
              <a:t> domain [h(t) </a:t>
            </a:r>
            <a:r>
              <a:rPr lang="it-IT" altLang="en-US" sz="2000" dirty="0" err="1" smtClean="0"/>
              <a:t>becomes</a:t>
            </a:r>
            <a:r>
              <a:rPr lang="it-IT" altLang="en-US" sz="2000" dirty="0" smtClean="0"/>
              <a:t> H(f)]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41347" y="1834932"/>
            <a:ext cx="6314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altLang="en-US" sz="2000" dirty="0" smtClean="0"/>
              <a:t>In </a:t>
            </a:r>
            <a:r>
              <a:rPr lang="it-IT" altLang="en-US" sz="2000" dirty="0" err="1" smtClean="0"/>
              <a:t>many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cases</a:t>
            </a:r>
            <a:r>
              <a:rPr lang="it-IT" altLang="en-US" sz="2000" dirty="0" smtClean="0"/>
              <a:t> </a:t>
            </a:r>
            <a:r>
              <a:rPr lang="it-IT" altLang="en-US" sz="2000" dirty="0"/>
              <a:t>the </a:t>
            </a:r>
            <a:r>
              <a:rPr lang="it-IT" altLang="en-US" sz="2000" dirty="0" smtClean="0"/>
              <a:t>IR h(t) </a:t>
            </a:r>
            <a:r>
              <a:rPr lang="it-IT" altLang="en-US" sz="2000" dirty="0"/>
              <a:t>must be </a:t>
            </a:r>
            <a:r>
              <a:rPr lang="it-IT" altLang="en-US" sz="2000" dirty="0" err="1" smtClean="0"/>
              <a:t>inverted</a:t>
            </a:r>
            <a:r>
              <a:rPr lang="it-IT" altLang="en-US" sz="2000" dirty="0" smtClean="0"/>
              <a:t>, </a:t>
            </a:r>
            <a:r>
              <a:rPr lang="it-IT" altLang="en-US" sz="2000" dirty="0" err="1" smtClean="0"/>
              <a:t>finding</a:t>
            </a:r>
            <a:r>
              <a:rPr lang="it-IT" altLang="en-US" sz="2000" dirty="0" smtClean="0"/>
              <a:t> an inverse </a:t>
            </a:r>
            <a:r>
              <a:rPr lang="it-IT" altLang="en-US" sz="2000" dirty="0" err="1" smtClean="0"/>
              <a:t>filter</a:t>
            </a:r>
            <a:r>
              <a:rPr lang="it-IT" altLang="en-US" sz="2000" dirty="0" smtClean="0"/>
              <a:t> f(t) so </a:t>
            </a:r>
            <a:r>
              <a:rPr lang="it-IT" altLang="en-US" sz="2000" dirty="0" err="1" smtClean="0"/>
              <a:t>that</a:t>
            </a:r>
            <a:r>
              <a:rPr lang="it-IT" altLang="en-US" sz="2000" dirty="0" smtClean="0"/>
              <a:t> h(t)*f(t)=</a:t>
            </a:r>
            <a:r>
              <a:rPr lang="it-IT" altLang="en-US" sz="2000" b="1" dirty="0" smtClean="0">
                <a:latin typeface="Symbol" panose="05050102010706020507" pitchFamily="18" charset="2"/>
              </a:rPr>
              <a:t>d</a:t>
            </a:r>
            <a:r>
              <a:rPr lang="it-IT" altLang="en-US" sz="2000" dirty="0" smtClean="0"/>
              <a:t>(t)</a:t>
            </a:r>
            <a:endParaRPr lang="en-GB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1004" y="2249446"/>
            <a:ext cx="12080995" cy="3490813"/>
            <a:chOff x="111004" y="2249446"/>
            <a:chExt cx="12080995" cy="3490813"/>
          </a:xfrm>
        </p:grpSpPr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064" y="2249446"/>
              <a:ext cx="5519935" cy="349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111004" y="3764126"/>
              <a:ext cx="6746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§"/>
              </a:pPr>
              <a:r>
                <a:rPr lang="it-IT" altLang="en-US" sz="2000" dirty="0" smtClean="0"/>
                <a:t>A </a:t>
              </a:r>
              <a:r>
                <a:rPr lang="it-IT" altLang="en-US" sz="2000" dirty="0" err="1" smtClean="0"/>
                <a:t>frequency-dependent</a:t>
              </a:r>
              <a:r>
                <a:rPr lang="it-IT" altLang="en-US" sz="2000" dirty="0" smtClean="0"/>
                <a:t> </a:t>
              </a:r>
              <a:r>
                <a:rPr lang="it-IT" altLang="en-US" sz="2000" dirty="0" err="1" smtClean="0"/>
                <a:t>regularization</a:t>
              </a:r>
              <a:r>
                <a:rPr lang="it-IT" altLang="en-US" sz="2000" dirty="0" smtClean="0"/>
                <a:t> </a:t>
              </a:r>
              <a:r>
                <a:rPr lang="it-IT" altLang="en-US" sz="2000" dirty="0" err="1" smtClean="0"/>
                <a:t>parameter</a:t>
              </a:r>
              <a:r>
                <a:rPr lang="it-IT" altLang="en-US" sz="2000" dirty="0" smtClean="0"/>
                <a:t> </a:t>
              </a:r>
              <a:r>
                <a:rPr lang="it-IT" altLang="en-US" sz="2000" dirty="0" smtClean="0">
                  <a:latin typeface="Symbol" panose="05050102010706020507" pitchFamily="18" charset="2"/>
                </a:rPr>
                <a:t>b</a:t>
              </a:r>
              <a:r>
                <a:rPr lang="it-IT" altLang="en-US" sz="2000" dirty="0" smtClean="0"/>
                <a:t>(f) </a:t>
              </a:r>
              <a:r>
                <a:rPr lang="it-IT" altLang="en-US" sz="2000" dirty="0" err="1" smtClean="0"/>
                <a:t>is</a:t>
              </a:r>
              <a:r>
                <a:rPr lang="it-IT" altLang="en-US" sz="2000" dirty="0" smtClean="0"/>
                <a:t> </a:t>
              </a:r>
              <a:r>
                <a:rPr lang="it-IT" altLang="en-US" sz="2000" dirty="0" err="1" smtClean="0"/>
                <a:t>used</a:t>
              </a:r>
              <a:endParaRPr lang="en-GB" dirty="0"/>
            </a:p>
          </p:txBody>
        </p:sp>
        <p:cxnSp>
          <p:nvCxnSpPr>
            <p:cNvPr id="3" name="Connettore 2 2"/>
            <p:cNvCxnSpPr/>
            <p:nvPr/>
          </p:nvCxnSpPr>
          <p:spPr>
            <a:xfrm flipH="1">
              <a:off x="5375920" y="4118069"/>
              <a:ext cx="767436" cy="1111131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Kirkeby</a:t>
            </a:r>
            <a:r>
              <a:rPr lang="en-US" dirty="0" smtClean="0"/>
              <a:t> inversion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3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oudspeaker measur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46779"/>
            <a:ext cx="4484583" cy="32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139594" y="1758100"/>
            <a:ext cx="893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altLang="en-US" sz="2000" dirty="0" smtClean="0"/>
              <a:t>The IR </a:t>
            </a:r>
            <a:r>
              <a:rPr lang="it-IT" altLang="en-US" sz="2000" dirty="0" err="1" smtClean="0"/>
              <a:t>inversion</a:t>
            </a:r>
            <a:r>
              <a:rPr lang="it-IT" altLang="en-US" sz="2000" dirty="0" smtClean="0"/>
              <a:t> can be </a:t>
            </a:r>
            <a:r>
              <a:rPr lang="it-IT" altLang="en-US" sz="2000" dirty="0" err="1" smtClean="0"/>
              <a:t>used</a:t>
            </a:r>
            <a:r>
              <a:rPr lang="it-IT" altLang="en-US" sz="2000" dirty="0" smtClean="0"/>
              <a:t> for </a:t>
            </a:r>
            <a:r>
              <a:rPr lang="it-IT" altLang="en-US" sz="2000" dirty="0" err="1" smtClean="0"/>
              <a:t>correcting</a:t>
            </a:r>
            <a:r>
              <a:rPr lang="it-IT" altLang="en-US" sz="2000" dirty="0" smtClean="0"/>
              <a:t> the </a:t>
            </a:r>
            <a:r>
              <a:rPr lang="it-IT" altLang="en-US" sz="2000" dirty="0" err="1" smtClean="0"/>
              <a:t>response</a:t>
            </a:r>
            <a:r>
              <a:rPr lang="it-IT" altLang="en-US" sz="2000" dirty="0" smtClean="0"/>
              <a:t> of a </a:t>
            </a:r>
            <a:r>
              <a:rPr lang="it-IT" altLang="en-US" sz="2000" dirty="0" err="1" smtClean="0"/>
              <a:t>loudspeaker</a:t>
            </a:r>
            <a:endParaRPr lang="en-GB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935760" y="3445424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IR is inverted to obtain a pre-equalization filter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945173" y="4137946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music signal is </a:t>
            </a:r>
            <a:r>
              <a:rPr lang="en-GB" dirty="0" err="1" smtClean="0"/>
              <a:t>realtime</a:t>
            </a:r>
            <a:r>
              <a:rPr lang="en-GB" dirty="0" smtClean="0"/>
              <a:t> convolved with </a:t>
            </a:r>
            <a:r>
              <a:rPr lang="en-GB" dirty="0" smtClean="0"/>
              <a:t>this </a:t>
            </a:r>
            <a:r>
              <a:rPr lang="en-GB" dirty="0" smtClean="0"/>
              <a:t>pre-</a:t>
            </a:r>
            <a:r>
              <a:rPr lang="en-GB" dirty="0" err="1" smtClean="0"/>
              <a:t>eq</a:t>
            </a:r>
            <a:r>
              <a:rPr lang="en-GB" dirty="0" smtClean="0"/>
              <a:t> filter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945173" y="482795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</a:t>
            </a:r>
            <a:r>
              <a:rPr lang="en-GB" dirty="0" err="1" smtClean="0"/>
              <a:t>prefiltered</a:t>
            </a:r>
            <a:r>
              <a:rPr lang="en-GB" dirty="0" smtClean="0"/>
              <a:t> signal corrects the loudspeaker and flattens the spectrum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35760" y="2755418"/>
            <a:ext cx="610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high quality omnidirectional mic is used to record the IR</a:t>
            </a:r>
            <a:endParaRPr lang="en-GB" dirty="0"/>
          </a:p>
        </p:txBody>
      </p:sp>
      <p:sp>
        <p:nvSpPr>
          <p:cNvPr id="15" name="Rettangolo 1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of using the </a:t>
            </a:r>
            <a:r>
              <a:rPr lang="en-US" dirty="0" err="1" smtClean="0"/>
              <a:t>Kirkeby</a:t>
            </a:r>
            <a:r>
              <a:rPr lang="en-US" dirty="0" smtClean="0"/>
              <a:t> inversion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4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03512" y="13887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Before correction</a:t>
            </a:r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256240" y="138876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equalization</a:t>
            </a:r>
            <a:endParaRPr lang="en-GB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US" dirty="0" smtClean="0"/>
              <a:t>An example of using the </a:t>
            </a:r>
            <a:r>
              <a:rPr lang="en-US" dirty="0" err="1" smtClean="0"/>
              <a:t>Kirkeby</a:t>
            </a:r>
            <a:r>
              <a:rPr lang="en-US" dirty="0" smtClean="0"/>
              <a:t> inversion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2025390"/>
            <a:ext cx="5496297" cy="418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020725"/>
            <a:ext cx="5502417" cy="419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35361" y="5805264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Binaural</a:t>
            </a:r>
            <a:r>
              <a:rPr lang="it-IT" dirty="0" smtClean="0"/>
              <a:t> </a:t>
            </a:r>
            <a:r>
              <a:rPr lang="it-IT" dirty="0" err="1" smtClean="0"/>
              <a:t>recording</a:t>
            </a:r>
            <a:r>
              <a:rPr lang="it-IT" dirty="0" smtClean="0"/>
              <a:t> and </a:t>
            </a:r>
            <a:r>
              <a:rPr lang="it-IT" dirty="0" err="1" smtClean="0"/>
              <a:t>headphones</a:t>
            </a:r>
            <a:r>
              <a:rPr lang="it-IT" dirty="0" smtClean="0"/>
              <a:t> playback</a:t>
            </a:r>
            <a:endParaRPr lang="en-GB" dirty="0"/>
          </a:p>
        </p:txBody>
      </p:sp>
      <p:sp>
        <p:nvSpPr>
          <p:cNvPr id="19" name="Rettangolo 1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  <p:sp>
        <p:nvSpPr>
          <p:cNvPr id="18" name="CasellaDiTesto 6"/>
          <p:cNvSpPr txBox="1"/>
          <p:nvPr/>
        </p:nvSpPr>
        <p:spPr>
          <a:xfrm>
            <a:off x="6744072" y="580526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Binaural</a:t>
            </a:r>
            <a:r>
              <a:rPr lang="it-IT" dirty="0" smtClean="0"/>
              <a:t> </a:t>
            </a:r>
            <a:r>
              <a:rPr lang="it-IT" dirty="0" err="1" smtClean="0"/>
              <a:t>recording</a:t>
            </a:r>
            <a:r>
              <a:rPr lang="it-IT" dirty="0" smtClean="0"/>
              <a:t> and </a:t>
            </a:r>
            <a:r>
              <a:rPr lang="it-IT" dirty="0" err="1" smtClean="0"/>
              <a:t>loudspeakers</a:t>
            </a:r>
            <a:r>
              <a:rPr lang="it-IT" dirty="0" smtClean="0"/>
              <a:t> playback</a:t>
            </a:r>
            <a:endParaRPr lang="en-GB" dirty="0"/>
          </a:p>
        </p:txBody>
      </p:sp>
      <p:pic>
        <p:nvPicPr>
          <p:cNvPr id="73730" name="Picture 2" descr="Image result for binaural recor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77" y="1575174"/>
            <a:ext cx="1115888" cy="16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Image result for headphones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9644" y="3861048"/>
            <a:ext cx="1674068" cy="16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2477716" y="3212976"/>
            <a:ext cx="72008" cy="648072"/>
          </a:xfrm>
          <a:prstGeom prst="down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2711624" y="3212976"/>
            <a:ext cx="72008" cy="648072"/>
          </a:xfrm>
          <a:prstGeom prst="downArrow">
            <a:avLst/>
          </a:prstGeom>
          <a:solidFill>
            <a:srgbClr val="CCE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3360616"/>
            <a:ext cx="1509092" cy="2444648"/>
          </a:xfrm>
          <a:prstGeom prst="rect">
            <a:avLst/>
          </a:prstGeom>
        </p:spPr>
      </p:pic>
      <p:pic>
        <p:nvPicPr>
          <p:cNvPr id="24" name="Picture 2" descr="Image result for binaural recor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04" y="1317451"/>
            <a:ext cx="1115888" cy="16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n Arrow 24"/>
          <p:cNvSpPr/>
          <p:nvPr/>
        </p:nvSpPr>
        <p:spPr>
          <a:xfrm>
            <a:off x="8688287" y="2955253"/>
            <a:ext cx="126131" cy="405363"/>
          </a:xfrm>
          <a:prstGeom prst="down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>
            <a:off x="9264352" y="2955253"/>
            <a:ext cx="144016" cy="405363"/>
          </a:xfrm>
          <a:prstGeom prst="downArrow">
            <a:avLst/>
          </a:prstGeom>
          <a:solidFill>
            <a:srgbClr val="CCE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799856" y="2991284"/>
            <a:ext cx="2664296" cy="1445828"/>
          </a:xfrm>
          <a:prstGeom prst="rightArrow">
            <a:avLst/>
          </a:prstGeom>
          <a:solidFill>
            <a:srgbClr val="92D05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tereo dip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566982"/>
            <a:ext cx="2232248" cy="388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3" name="Ovale 2"/>
          <p:cNvSpPr/>
          <p:nvPr/>
        </p:nvSpPr>
        <p:spPr>
          <a:xfrm>
            <a:off x="1559496" y="2074524"/>
            <a:ext cx="1986925" cy="103702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ù 3"/>
          <p:cNvSpPr/>
          <p:nvPr/>
        </p:nvSpPr>
        <p:spPr>
          <a:xfrm>
            <a:off x="5265648" y="3111544"/>
            <a:ext cx="1224136" cy="1224136"/>
          </a:xfrm>
          <a:prstGeom prst="mathPlus">
            <a:avLst>
              <a:gd name="adj1" fmla="val 11070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nettore 2 5"/>
          <p:cNvCxnSpPr/>
          <p:nvPr/>
        </p:nvCxnSpPr>
        <p:spPr>
          <a:xfrm>
            <a:off x="2567608" y="3111544"/>
            <a:ext cx="36101" cy="24056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95400" y="5484741"/>
            <a:ext cx="418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dirty="0" smtClean="0"/>
              <a:t>0° angle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Studio </a:t>
            </a:r>
            <a:r>
              <a:rPr lang="it-IT" dirty="0" err="1" smtClean="0"/>
              <a:t>Monitors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743551" y="344235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Binaural</a:t>
            </a:r>
            <a:r>
              <a:rPr lang="it-IT" dirty="0" smtClean="0"/>
              <a:t> </a:t>
            </a:r>
            <a:r>
              <a:rPr lang="it-IT" b="1" u="sng" dirty="0" smtClean="0"/>
              <a:t>out-</a:t>
            </a:r>
            <a:r>
              <a:rPr lang="it-IT" b="1" u="sng" dirty="0" err="1" smtClean="0"/>
              <a:t>ear</a:t>
            </a:r>
            <a:r>
              <a:rPr lang="it-IT" dirty="0" smtClean="0"/>
              <a:t> </a:t>
            </a:r>
            <a:r>
              <a:rPr lang="it-IT" dirty="0" err="1" smtClean="0"/>
              <a:t>microphones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8968" r="5374"/>
          <a:stretch/>
        </p:blipFill>
        <p:spPr>
          <a:xfrm>
            <a:off x="8169834" y="1406763"/>
            <a:ext cx="2409865" cy="203559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3"/>
          <a:stretch/>
        </p:blipFill>
        <p:spPr>
          <a:xfrm>
            <a:off x="8158374" y="3933056"/>
            <a:ext cx="2352675" cy="2163738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9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844647" y="2571309"/>
            <a:ext cx="6449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1. </a:t>
            </a:r>
            <a:r>
              <a:rPr lang="en-GB" sz="2000" dirty="0" smtClean="0"/>
              <a:t>ESS test </a:t>
            </a:r>
            <a:r>
              <a:rPr lang="en-GB" sz="2000" dirty="0" smtClean="0"/>
              <a:t>signal is played through each loudspeaker </a:t>
            </a:r>
            <a:endParaRPr lang="en-GB" sz="20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870602" y="3309997"/>
            <a:ext cx="677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</a:t>
            </a:r>
            <a:r>
              <a:rPr lang="en-GB" sz="2000" dirty="0" smtClean="0"/>
              <a:t>. </a:t>
            </a:r>
            <a:r>
              <a:rPr lang="en-GB" sz="2000" dirty="0" smtClean="0"/>
              <a:t>The response is </a:t>
            </a:r>
            <a:r>
              <a:rPr lang="en-GB" sz="2000" dirty="0" smtClean="0"/>
              <a:t>recorded by each binaural </a:t>
            </a:r>
            <a:r>
              <a:rPr lang="en-GB" sz="2000" dirty="0" smtClean="0"/>
              <a:t>microphone</a:t>
            </a:r>
            <a:endParaRPr lang="en-GB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311901"/>
            <a:ext cx="3277057" cy="26292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59496" y="226758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Sine </a:t>
            </a:r>
            <a:r>
              <a:rPr lang="it-IT" dirty="0" err="1" smtClean="0"/>
              <a:t>sweep</a:t>
            </a:r>
            <a:endParaRPr lang="en-GB" dirty="0"/>
          </a:p>
        </p:txBody>
      </p:sp>
      <p:sp>
        <p:nvSpPr>
          <p:cNvPr id="22" name="Rettangolo 21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9" name="Ovale 8"/>
          <p:cNvSpPr/>
          <p:nvPr/>
        </p:nvSpPr>
        <p:spPr>
          <a:xfrm>
            <a:off x="2936796" y="3748970"/>
            <a:ext cx="747629" cy="70788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ttore 2 11"/>
          <p:cNvCxnSpPr>
            <a:stCxn id="9" idx="5"/>
          </p:cNvCxnSpPr>
          <p:nvPr/>
        </p:nvCxnSpPr>
        <p:spPr>
          <a:xfrm>
            <a:off x="3574937" y="4353188"/>
            <a:ext cx="1440943" cy="5879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015880" y="4756502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Ipse-</a:t>
            </a:r>
            <a:r>
              <a:rPr lang="it-IT" dirty="0" err="1" smtClean="0"/>
              <a:t>lateral</a:t>
            </a:r>
            <a:r>
              <a:rPr lang="it-IT" dirty="0" smtClean="0"/>
              <a:t> transfer </a:t>
            </a:r>
            <a:r>
              <a:rPr lang="it-IT" dirty="0" err="1" smtClean="0"/>
              <a:t>function</a:t>
            </a:r>
            <a:endParaRPr lang="en-GB" dirty="0"/>
          </a:p>
        </p:txBody>
      </p:sp>
      <p:sp>
        <p:nvSpPr>
          <p:cNvPr id="25" name="Ovale 24"/>
          <p:cNvSpPr/>
          <p:nvPr/>
        </p:nvSpPr>
        <p:spPr>
          <a:xfrm>
            <a:off x="2167629" y="3268166"/>
            <a:ext cx="747629" cy="70788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nettore 2 25"/>
          <p:cNvCxnSpPr>
            <a:stCxn id="25" idx="4"/>
          </p:cNvCxnSpPr>
          <p:nvPr/>
        </p:nvCxnSpPr>
        <p:spPr>
          <a:xfrm>
            <a:off x="2541444" y="3976052"/>
            <a:ext cx="395352" cy="143706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1778567" y="542666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Cross-talk </a:t>
            </a:r>
            <a:r>
              <a:rPr lang="it-IT" dirty="0" smtClean="0"/>
              <a:t>transfer </a:t>
            </a:r>
            <a:r>
              <a:rPr lang="it-IT" dirty="0" err="1" smtClean="0"/>
              <a:t>function</a:t>
            </a:r>
            <a:endParaRPr lang="en-GB" dirty="0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844647" y="4009729"/>
            <a:ext cx="4940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3. </a:t>
            </a:r>
            <a:r>
              <a:rPr lang="en-GB" sz="2000" dirty="0"/>
              <a:t>F</a:t>
            </a:r>
            <a:r>
              <a:rPr lang="en-GB" sz="2000" dirty="0" smtClean="0"/>
              <a:t>our </a:t>
            </a:r>
            <a:r>
              <a:rPr lang="en-GB" sz="2000" dirty="0"/>
              <a:t>impulse responses are measured)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262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/>
      <p:bldP spid="9" grpId="0" animBg="1"/>
      <p:bldP spid="23" grpId="0"/>
      <p:bldP spid="25" grpId="0" animBg="1"/>
      <p:bldP spid="2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0" y="1268711"/>
            <a:ext cx="7212337" cy="5184626"/>
          </a:xfrm>
          <a:prstGeom prst="rect">
            <a:avLst/>
          </a:prstGeom>
        </p:spPr>
      </p:pic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Contents</a:t>
            </a:r>
            <a:endParaRPr lang="en-US" altLang="it-IT" sz="3600" b="0" dirty="0"/>
          </a:p>
        </p:txBody>
      </p:sp>
      <p:sp>
        <p:nvSpPr>
          <p:cNvPr id="15" name="Rettangolo 1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INTRODUCTION</a:t>
            </a:r>
            <a:r>
              <a:rPr lang="it-IT" sz="1200" dirty="0"/>
              <a:t>   </a:t>
            </a:r>
            <a:r>
              <a:rPr lang="it-IT" sz="1200" dirty="0" smtClean="0"/>
              <a:t> BACKGROUND    PAST vs PRESENT    VIRTUAL REALITY    THE FUTURE: INSIDE VEHICLE</a:t>
            </a:r>
            <a:endParaRPr lang="it-IT" sz="1050" dirty="0"/>
          </a:p>
        </p:txBody>
      </p:sp>
      <p:sp>
        <p:nvSpPr>
          <p:cNvPr id="4" name="Freeform 3"/>
          <p:cNvSpPr/>
          <p:nvPr/>
        </p:nvSpPr>
        <p:spPr>
          <a:xfrm>
            <a:off x="6240016" y="3122341"/>
            <a:ext cx="2419815" cy="2698596"/>
          </a:xfrm>
          <a:custGeom>
            <a:avLst/>
            <a:gdLst>
              <a:gd name="connsiteX0" fmla="*/ 1003610 w 2419815"/>
              <a:gd name="connsiteY0" fmla="*/ 2698596 h 2698596"/>
              <a:gd name="connsiteX1" fmla="*/ 691376 w 2419815"/>
              <a:gd name="connsiteY1" fmla="*/ 2453269 h 2698596"/>
              <a:gd name="connsiteX2" fmla="*/ 412596 w 2419815"/>
              <a:gd name="connsiteY2" fmla="*/ 2141035 h 2698596"/>
              <a:gd name="connsiteX3" fmla="*/ 234176 w 2419815"/>
              <a:gd name="connsiteY3" fmla="*/ 1750742 h 2698596"/>
              <a:gd name="connsiteX4" fmla="*/ 55757 w 2419815"/>
              <a:gd name="connsiteY4" fmla="*/ 1315844 h 2698596"/>
              <a:gd name="connsiteX5" fmla="*/ 0 w 2419815"/>
              <a:gd name="connsiteY5" fmla="*/ 880947 h 2698596"/>
              <a:gd name="connsiteX6" fmla="*/ 11152 w 2419815"/>
              <a:gd name="connsiteY6" fmla="*/ 390293 h 2698596"/>
              <a:gd name="connsiteX7" fmla="*/ 122664 w 2419815"/>
              <a:gd name="connsiteY7" fmla="*/ 0 h 2698596"/>
              <a:gd name="connsiteX8" fmla="*/ 2419815 w 2419815"/>
              <a:gd name="connsiteY8" fmla="*/ 735981 h 2698596"/>
              <a:gd name="connsiteX9" fmla="*/ 1003610 w 2419815"/>
              <a:gd name="connsiteY9" fmla="*/ 2698596 h 269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9815" h="2698596">
                <a:moveTo>
                  <a:pt x="1003610" y="2698596"/>
                </a:moveTo>
                <a:lnTo>
                  <a:pt x="691376" y="2453269"/>
                </a:lnTo>
                <a:lnTo>
                  <a:pt x="412596" y="2141035"/>
                </a:lnTo>
                <a:lnTo>
                  <a:pt x="234176" y="1750742"/>
                </a:lnTo>
                <a:lnTo>
                  <a:pt x="55757" y="1315844"/>
                </a:lnTo>
                <a:lnTo>
                  <a:pt x="0" y="880947"/>
                </a:lnTo>
                <a:lnTo>
                  <a:pt x="11152" y="390293"/>
                </a:lnTo>
                <a:lnTo>
                  <a:pt x="122664" y="0"/>
                </a:lnTo>
                <a:lnTo>
                  <a:pt x="2419815" y="735981"/>
                </a:lnTo>
                <a:lnTo>
                  <a:pt x="1003610" y="269859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eft Arrow 4"/>
          <p:cNvSpPr/>
          <p:nvPr/>
        </p:nvSpPr>
        <p:spPr>
          <a:xfrm>
            <a:off x="5159896" y="3645024"/>
            <a:ext cx="936104" cy="432048"/>
          </a:xfrm>
          <a:prstGeom prst="leftArrow">
            <a:avLst/>
          </a:prstGeom>
          <a:solidFill>
            <a:srgbClr val="FFCC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91344" y="1906954"/>
            <a:ext cx="4896544" cy="3970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Tests performed at ASK on a car with the road noise cancellation system</a:t>
            </a:r>
          </a:p>
          <a:p>
            <a:pPr algn="ctr"/>
            <a:r>
              <a:rPr lang="en-US" sz="2800" dirty="0" smtClean="0"/>
              <a:t>Alternative to Head Acoustics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endParaRPr lang="en-US" sz="2800" dirty="0"/>
          </a:p>
          <a:p>
            <a:endParaRPr lang="en-GB" sz="2800" dirty="0"/>
          </a:p>
        </p:txBody>
      </p:sp>
      <p:pic>
        <p:nvPicPr>
          <p:cNvPr id="8806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72" y="3647346"/>
            <a:ext cx="25720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112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75843" y="1700808"/>
            <a:ext cx="470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3. Four impulse responses are obtained</a:t>
            </a:r>
            <a:endParaRPr lang="en-GB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960096" y="1715617"/>
            <a:ext cx="3882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4. IRs are inverted to get 4 filters</a:t>
            </a:r>
            <a:endParaRPr lang="en-GB" sz="2000" dirty="0"/>
          </a:p>
        </p:txBody>
      </p:sp>
      <p:pic>
        <p:nvPicPr>
          <p:cNvPr id="26" name="Picture 7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83" y="2172926"/>
            <a:ext cx="3240000" cy="23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83" y="4293096"/>
            <a:ext cx="3240000" cy="20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61388"/>
            <a:ext cx="3240000" cy="24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293096"/>
            <a:ext cx="3240000" cy="20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  <p:sp>
        <p:nvSpPr>
          <p:cNvPr id="3" name="Right Arrow 2"/>
          <p:cNvSpPr/>
          <p:nvPr/>
        </p:nvSpPr>
        <p:spPr>
          <a:xfrm>
            <a:off x="5312499" y="3969060"/>
            <a:ext cx="1656184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Kirkeby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75843" y="1700808"/>
            <a:ext cx="815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5</a:t>
            </a:r>
            <a:r>
              <a:rPr lang="en-GB" sz="2000" dirty="0" smtClean="0"/>
              <a:t>. Filters and IRs are convolved to get a “Cross-talk cancelling effect” </a:t>
            </a:r>
            <a:endParaRPr lang="en-GB" sz="2000" dirty="0"/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>
            <p:extLst/>
          </p:nvPr>
        </p:nvGraphicFramePr>
        <p:xfrm>
          <a:off x="335360" y="2279313"/>
          <a:ext cx="37338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3" r:id="rId3" imgW="2197100" imgH="1003300" progId="Equation.3">
                  <p:embed/>
                </p:oleObj>
              </mc:Choice>
              <mc:Fallback>
                <p:oleObj r:id="rId3" imgW="2197100" imgH="1003300" progId="Equation.3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0" y="2279313"/>
                        <a:ext cx="3733800" cy="170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/>
          </p:nvPr>
        </p:nvGraphicFramePr>
        <p:xfrm>
          <a:off x="411560" y="5517232"/>
          <a:ext cx="4267200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4" name="Equation" r:id="rId5" imgW="2679700" imgH="190500" progId="Equation.3">
                  <p:embed/>
                </p:oleObj>
              </mc:Choice>
              <mc:Fallback>
                <p:oleObj name="Equation" r:id="rId5" imgW="2679700" imgH="190500" progId="Equation.3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560" y="5517232"/>
                        <a:ext cx="4267200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>
            <p:extLst/>
          </p:nvPr>
        </p:nvGraphicFramePr>
        <p:xfrm>
          <a:off x="411560" y="4365104"/>
          <a:ext cx="36576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5" r:id="rId7" imgW="1993900" imgH="368300" progId="Equation.3">
                  <p:embed/>
                </p:oleObj>
              </mc:Choice>
              <mc:Fallback>
                <p:oleObj r:id="rId7" imgW="1993900" imgH="368300" progId="Equation.3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560" y="4365104"/>
                        <a:ext cx="3657600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99" y="2134950"/>
            <a:ext cx="3240000" cy="24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99" y="4221088"/>
            <a:ext cx="3240000" cy="20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3564632" y="4581128"/>
            <a:ext cx="504528" cy="51328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4069160" y="4533176"/>
            <a:ext cx="179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Regularization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parameter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reccia bidirezionale verticale 3"/>
          <p:cNvSpPr/>
          <p:nvPr/>
        </p:nvSpPr>
        <p:spPr>
          <a:xfrm>
            <a:off x="7896200" y="4546359"/>
            <a:ext cx="216024" cy="598379"/>
          </a:xfrm>
          <a:prstGeom prst="upDownArrow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/>
          <p:cNvSpPr txBox="1"/>
          <p:nvPr/>
        </p:nvSpPr>
        <p:spPr>
          <a:xfrm>
            <a:off x="9336360" y="4316903"/>
            <a:ext cx="259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At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least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25dB of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attenuation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direct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and cross-talk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contribution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8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  <p:bldP spid="4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4"/>
          <p:cNvGraphicFramePr>
            <a:graphicFrameLocks noChangeAspect="1"/>
          </p:cNvGraphicFramePr>
          <p:nvPr>
            <p:extLst/>
          </p:nvPr>
        </p:nvGraphicFramePr>
        <p:xfrm>
          <a:off x="407368" y="1499592"/>
          <a:ext cx="330835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Picture" r:id="rId3" imgW="2566440" imgH="3697200" progId="Word.Picture.8">
                  <p:embed/>
                </p:oleObj>
              </mc:Choice>
              <mc:Fallback>
                <p:oleObj name="Picture" r:id="rId3" imgW="2566440" imgH="3697200" progId="Word.Picture.8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68" y="1499592"/>
                        <a:ext cx="3308350" cy="464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4079777" y="2989401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6</a:t>
            </a:r>
            <a:r>
              <a:rPr lang="en-GB" sz="2000" dirty="0" smtClean="0"/>
              <a:t>. </a:t>
            </a:r>
            <a:r>
              <a:rPr lang="en-GB" sz="2000" dirty="0" err="1" smtClean="0"/>
              <a:t>Preconvolving</a:t>
            </a:r>
            <a:r>
              <a:rPr lang="en-GB" sz="2000" dirty="0" smtClean="0"/>
              <a:t> the signal with the Crosstalk cancelling filter, the sound played by a loudspeaker is listened only by the corresponding ear: cross-talk contribution are cancelled by each other</a:t>
            </a:r>
            <a:endParaRPr lang="en-GB" sz="2000" dirty="0"/>
          </a:p>
        </p:txBody>
      </p:sp>
      <p:sp>
        <p:nvSpPr>
          <p:cNvPr id="2" name="Per 1"/>
          <p:cNvSpPr/>
          <p:nvPr/>
        </p:nvSpPr>
        <p:spPr>
          <a:xfrm>
            <a:off x="1415480" y="4437112"/>
            <a:ext cx="1008112" cy="936104"/>
          </a:xfrm>
          <a:prstGeom prst="mathMultiply">
            <a:avLst>
              <a:gd name="adj1" fmla="val 3203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2" name="Per 1"/>
          <p:cNvSpPr/>
          <p:nvPr/>
        </p:nvSpPr>
        <p:spPr>
          <a:xfrm>
            <a:off x="2101566" y="4406599"/>
            <a:ext cx="1008112" cy="936104"/>
          </a:xfrm>
          <a:prstGeom prst="mathMultiply">
            <a:avLst>
              <a:gd name="adj1" fmla="val 3203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Stereo Dipole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4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0" y="2474406"/>
            <a:ext cx="3277057" cy="262926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27448" y="1969335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</a:t>
            </a:r>
            <a:r>
              <a:rPr lang="it-IT" dirty="0" smtClean="0"/>
              <a:t> </a:t>
            </a:r>
            <a:r>
              <a:rPr lang="it-IT" dirty="0" smtClean="0"/>
              <a:t>are </a:t>
            </a:r>
            <a:r>
              <a:rPr lang="it-IT" dirty="0" err="1" smtClean="0"/>
              <a:t>measured</a:t>
            </a:r>
            <a:r>
              <a:rPr lang="it-IT" dirty="0" smtClean="0"/>
              <a:t> in a standard stereo setup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06933" y="2165925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o </a:t>
            </a:r>
            <a:r>
              <a:rPr lang="it-IT" dirty="0" err="1" smtClean="0"/>
              <a:t>Headphones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eq</a:t>
            </a:r>
            <a:r>
              <a:rPr lang="it-IT" dirty="0" smtClean="0"/>
              <a:t> </a:t>
            </a:r>
            <a:r>
              <a:rPr lang="it-IT" dirty="0" err="1" smtClean="0"/>
              <a:t>filters</a:t>
            </a:r>
            <a:endParaRPr lang="en-GB" dirty="0"/>
          </a:p>
        </p:txBody>
      </p:sp>
      <p:sp>
        <p:nvSpPr>
          <p:cNvPr id="5" name="Freccia a destra 4"/>
          <p:cNvSpPr/>
          <p:nvPr/>
        </p:nvSpPr>
        <p:spPr>
          <a:xfrm>
            <a:off x="5087888" y="3501008"/>
            <a:ext cx="1584176" cy="576064"/>
          </a:xfrm>
          <a:prstGeom prst="rightArrow">
            <a:avLst>
              <a:gd name="adj1" fmla="val 36772"/>
              <a:gd name="adj2" fmla="val 50000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tangolo 3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1" y="2739797"/>
            <a:ext cx="2097219" cy="2098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5044438"/>
            <a:ext cx="2078975" cy="43204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478306" y="4840941"/>
            <a:ext cx="5991446" cy="1129553"/>
          </a:xfrm>
          <a:custGeom>
            <a:avLst/>
            <a:gdLst>
              <a:gd name="connsiteX0" fmla="*/ 0 w 5991446"/>
              <a:gd name="connsiteY0" fmla="*/ 0 h 1129553"/>
              <a:gd name="connsiteX1" fmla="*/ 528918 w 5991446"/>
              <a:gd name="connsiteY1" fmla="*/ 815788 h 1129553"/>
              <a:gd name="connsiteX2" fmla="*/ 1255059 w 5991446"/>
              <a:gd name="connsiteY2" fmla="*/ 1048871 h 1129553"/>
              <a:gd name="connsiteX3" fmla="*/ 2841812 w 5991446"/>
              <a:gd name="connsiteY3" fmla="*/ 1129553 h 1129553"/>
              <a:gd name="connsiteX4" fmla="*/ 5118847 w 5991446"/>
              <a:gd name="connsiteY4" fmla="*/ 1093694 h 1129553"/>
              <a:gd name="connsiteX5" fmla="*/ 5800165 w 5991446"/>
              <a:gd name="connsiteY5" fmla="*/ 1030941 h 1129553"/>
              <a:gd name="connsiteX6" fmla="*/ 5952565 w 5991446"/>
              <a:gd name="connsiteY6" fmla="*/ 860612 h 1129553"/>
              <a:gd name="connsiteX7" fmla="*/ 5970494 w 5991446"/>
              <a:gd name="connsiteY7" fmla="*/ 672353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1446" h="1129553">
                <a:moveTo>
                  <a:pt x="0" y="0"/>
                </a:moveTo>
                <a:cubicBezTo>
                  <a:pt x="159871" y="320488"/>
                  <a:pt x="319742" y="640976"/>
                  <a:pt x="528918" y="815788"/>
                </a:cubicBezTo>
                <a:cubicBezTo>
                  <a:pt x="738094" y="990600"/>
                  <a:pt x="869577" y="996577"/>
                  <a:pt x="1255059" y="1048871"/>
                </a:cubicBezTo>
                <a:cubicBezTo>
                  <a:pt x="1640541" y="1101165"/>
                  <a:pt x="2841812" y="1129553"/>
                  <a:pt x="2841812" y="1129553"/>
                </a:cubicBezTo>
                <a:lnTo>
                  <a:pt x="5118847" y="1093694"/>
                </a:lnTo>
                <a:cubicBezTo>
                  <a:pt x="5611906" y="1077259"/>
                  <a:pt x="5661212" y="1069788"/>
                  <a:pt x="5800165" y="1030941"/>
                </a:cubicBezTo>
                <a:cubicBezTo>
                  <a:pt x="5939118" y="992094"/>
                  <a:pt x="5924177" y="920377"/>
                  <a:pt x="5952565" y="860612"/>
                </a:cubicBezTo>
                <a:cubicBezTo>
                  <a:pt x="5980953" y="800847"/>
                  <a:pt x="6013824" y="706718"/>
                  <a:pt x="5970494" y="67235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3026648" y="4819727"/>
            <a:ext cx="5445616" cy="1129553"/>
          </a:xfrm>
          <a:custGeom>
            <a:avLst/>
            <a:gdLst>
              <a:gd name="connsiteX0" fmla="*/ 0 w 5991446"/>
              <a:gd name="connsiteY0" fmla="*/ 0 h 1129553"/>
              <a:gd name="connsiteX1" fmla="*/ 528918 w 5991446"/>
              <a:gd name="connsiteY1" fmla="*/ 815788 h 1129553"/>
              <a:gd name="connsiteX2" fmla="*/ 1255059 w 5991446"/>
              <a:gd name="connsiteY2" fmla="*/ 1048871 h 1129553"/>
              <a:gd name="connsiteX3" fmla="*/ 2841812 w 5991446"/>
              <a:gd name="connsiteY3" fmla="*/ 1129553 h 1129553"/>
              <a:gd name="connsiteX4" fmla="*/ 5118847 w 5991446"/>
              <a:gd name="connsiteY4" fmla="*/ 1093694 h 1129553"/>
              <a:gd name="connsiteX5" fmla="*/ 5800165 w 5991446"/>
              <a:gd name="connsiteY5" fmla="*/ 1030941 h 1129553"/>
              <a:gd name="connsiteX6" fmla="*/ 5952565 w 5991446"/>
              <a:gd name="connsiteY6" fmla="*/ 860612 h 1129553"/>
              <a:gd name="connsiteX7" fmla="*/ 5970494 w 5991446"/>
              <a:gd name="connsiteY7" fmla="*/ 672353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1446" h="1129553">
                <a:moveTo>
                  <a:pt x="0" y="0"/>
                </a:moveTo>
                <a:cubicBezTo>
                  <a:pt x="159871" y="320488"/>
                  <a:pt x="319742" y="640976"/>
                  <a:pt x="528918" y="815788"/>
                </a:cubicBezTo>
                <a:cubicBezTo>
                  <a:pt x="738094" y="990600"/>
                  <a:pt x="869577" y="996577"/>
                  <a:pt x="1255059" y="1048871"/>
                </a:cubicBezTo>
                <a:cubicBezTo>
                  <a:pt x="1640541" y="1101165"/>
                  <a:pt x="2841812" y="1129553"/>
                  <a:pt x="2841812" y="1129553"/>
                </a:cubicBezTo>
                <a:lnTo>
                  <a:pt x="5118847" y="1093694"/>
                </a:lnTo>
                <a:cubicBezTo>
                  <a:pt x="5611906" y="1077259"/>
                  <a:pt x="5661212" y="1069788"/>
                  <a:pt x="5800165" y="1030941"/>
                </a:cubicBezTo>
                <a:cubicBezTo>
                  <a:pt x="5939118" y="992094"/>
                  <a:pt x="5924177" y="920377"/>
                  <a:pt x="5952565" y="860612"/>
                </a:cubicBezTo>
                <a:cubicBezTo>
                  <a:pt x="5980953" y="800847"/>
                  <a:pt x="6013824" y="706718"/>
                  <a:pt x="5970494" y="672353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433600" y="3861048"/>
            <a:ext cx="0" cy="118339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336360" y="3861048"/>
            <a:ext cx="0" cy="11833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/>
          <p:cNvSpPr txBox="1">
            <a:spLocks/>
          </p:cNvSpPr>
          <p:nvPr/>
        </p:nvSpPr>
        <p:spPr>
          <a:xfrm>
            <a:off x="487761" y="116632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Standard Exofield method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5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 animBg="1"/>
      <p:bldP spid="11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73" y="1708728"/>
            <a:ext cx="8053254" cy="4529955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3884907" y="2724414"/>
            <a:ext cx="1296144" cy="252028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/>
          <p:cNvSpPr/>
          <p:nvPr/>
        </p:nvSpPr>
        <p:spPr>
          <a:xfrm>
            <a:off x="7536160" y="2724414"/>
            <a:ext cx="1296144" cy="252028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4328242" y="2318218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Stereo configuration (60° angle)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87761" y="116632"/>
            <a:ext cx="8488559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Standard Exofield method (UNIPR version)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4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412511" y="3862789"/>
            <a:ext cx="503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altLang="en-US" dirty="0" err="1" smtClean="0"/>
              <a:t>Measurement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is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very</a:t>
            </a:r>
            <a:r>
              <a:rPr lang="it-IT" altLang="en-US" dirty="0" smtClean="0"/>
              <a:t> fast and </a:t>
            </a:r>
            <a:r>
              <a:rPr lang="it-IT" altLang="en-US" dirty="0" err="1" smtClean="0"/>
              <a:t>robust</a:t>
            </a:r>
            <a:r>
              <a:rPr lang="it-IT" altLang="en-US" dirty="0" smtClean="0"/>
              <a:t> to background </a:t>
            </a:r>
            <a:r>
              <a:rPr lang="it-IT" altLang="en-US" dirty="0" err="1" smtClean="0"/>
              <a:t>noise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12511" y="4571836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Non </a:t>
            </a:r>
            <a:r>
              <a:rPr lang="it-IT" dirty="0" err="1" smtClean="0"/>
              <a:t>linearities</a:t>
            </a:r>
            <a:r>
              <a:rPr lang="it-IT" dirty="0" smtClean="0"/>
              <a:t> of </a:t>
            </a:r>
            <a:r>
              <a:rPr lang="it-IT" dirty="0" err="1" smtClean="0"/>
              <a:t>loudspeakers</a:t>
            </a:r>
            <a:r>
              <a:rPr lang="it-IT" dirty="0" smtClean="0"/>
              <a:t> are </a:t>
            </a:r>
            <a:r>
              <a:rPr lang="it-IT" dirty="0" err="1" smtClean="0"/>
              <a:t>avoided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271464" y="2311662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Exofield with the ESS and </a:t>
            </a:r>
            <a:r>
              <a:rPr lang="en-GB" b="1" dirty="0" err="1" smtClean="0"/>
              <a:t>Kirkeby</a:t>
            </a:r>
            <a:r>
              <a:rPr lang="en-GB" b="1" dirty="0" smtClean="0"/>
              <a:t>:</a:t>
            </a:r>
            <a:endParaRPr lang="en-GB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12511" y="3142709"/>
            <a:ext cx="640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err="1" smtClean="0"/>
              <a:t>Emulation</a:t>
            </a:r>
            <a:r>
              <a:rPr lang="it-IT" dirty="0" smtClean="0"/>
              <a:t> of a stereo setup of </a:t>
            </a:r>
            <a:r>
              <a:rPr lang="it-IT" dirty="0" err="1" smtClean="0"/>
              <a:t>two</a:t>
            </a:r>
            <a:r>
              <a:rPr lang="it-IT" dirty="0" smtClean="0"/>
              <a:t> top-</a:t>
            </a:r>
            <a:r>
              <a:rPr lang="it-IT" dirty="0" err="1" smtClean="0"/>
              <a:t>level</a:t>
            </a:r>
            <a:r>
              <a:rPr lang="it-IT" dirty="0" smtClean="0"/>
              <a:t> studio </a:t>
            </a:r>
            <a:r>
              <a:rPr lang="it-IT" dirty="0" err="1" smtClean="0"/>
              <a:t>monitors</a:t>
            </a:r>
            <a:r>
              <a:rPr lang="it-IT" dirty="0" smtClean="0"/>
              <a:t> (</a:t>
            </a:r>
            <a:r>
              <a:rPr lang="it-IT" dirty="0" err="1" smtClean="0"/>
              <a:t>Genelec</a:t>
            </a:r>
            <a:r>
              <a:rPr lang="it-IT" dirty="0" smtClean="0"/>
              <a:t>) in a standard stereo setup </a:t>
            </a:r>
            <a:endParaRPr lang="en-GB" dirty="0"/>
          </a:p>
        </p:txBody>
      </p:sp>
      <p:sp>
        <p:nvSpPr>
          <p:cNvPr id="18" name="Rettangolo 1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</a:t>
            </a:r>
            <a:r>
              <a:rPr lang="it-IT" sz="2000" b="1" dirty="0" smtClean="0"/>
              <a:t>PAST vs PRESENT</a:t>
            </a:r>
            <a:r>
              <a:rPr lang="it-IT" sz="1200" dirty="0" smtClean="0"/>
              <a:t>    VIRTUAL REALITY    THE FUTURE: INSIDE VEHICLE</a:t>
            </a:r>
            <a:endParaRPr lang="it-IT" sz="1050" dirty="0"/>
          </a:p>
        </p:txBody>
      </p:sp>
      <p:sp>
        <p:nvSpPr>
          <p:cNvPr id="10" name="CasellaDiTesto 12"/>
          <p:cNvSpPr txBox="1"/>
          <p:nvPr/>
        </p:nvSpPr>
        <p:spPr>
          <a:xfrm>
            <a:off x="412511" y="5097958"/>
            <a:ext cx="589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Accurate </a:t>
            </a:r>
            <a:r>
              <a:rPr lang="it-IT" dirty="0" err="1" smtClean="0"/>
              <a:t>equalization</a:t>
            </a:r>
            <a:r>
              <a:rPr lang="it-IT" dirty="0" smtClean="0"/>
              <a:t> with inverse </a:t>
            </a:r>
            <a:r>
              <a:rPr lang="it-IT" dirty="0" err="1" smtClean="0"/>
              <a:t>filters</a:t>
            </a:r>
            <a:r>
              <a:rPr lang="it-IT" dirty="0" smtClean="0"/>
              <a:t> </a:t>
            </a:r>
            <a:r>
              <a:rPr lang="it-IT" dirty="0" err="1" smtClean="0"/>
              <a:t>capable</a:t>
            </a:r>
            <a:r>
              <a:rPr lang="it-IT" dirty="0" smtClean="0"/>
              <a:t> of </a:t>
            </a:r>
            <a:r>
              <a:rPr lang="it-IT" dirty="0" err="1" smtClean="0"/>
              <a:t>correcting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magnitude</a:t>
            </a:r>
            <a:r>
              <a:rPr lang="it-IT" dirty="0" smtClean="0"/>
              <a:t> and </a:t>
            </a:r>
            <a:r>
              <a:rPr lang="it-IT" dirty="0" err="1" smtClean="0"/>
              <a:t>phase</a:t>
            </a:r>
            <a:r>
              <a:rPr lang="it-IT" dirty="0" smtClean="0"/>
              <a:t> of the </a:t>
            </a:r>
            <a:r>
              <a:rPr lang="it-IT" dirty="0" err="1" smtClean="0"/>
              <a:t>headphones</a:t>
            </a:r>
            <a:endParaRPr lang="en-GB" dirty="0"/>
          </a:p>
        </p:txBody>
      </p:sp>
      <p:pic>
        <p:nvPicPr>
          <p:cNvPr id="14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764185"/>
            <a:ext cx="2818879" cy="2261659"/>
          </a:xfrm>
          <a:prstGeom prst="rect">
            <a:avLst/>
          </a:prstGeom>
        </p:spPr>
      </p:pic>
      <p:pic>
        <p:nvPicPr>
          <p:cNvPr id="15" name="Picture 4" descr="Image result for headphones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6280" y="4685681"/>
            <a:ext cx="1674068" cy="16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own Arrow 18"/>
          <p:cNvSpPr/>
          <p:nvPr/>
        </p:nvSpPr>
        <p:spPr>
          <a:xfrm>
            <a:off x="9264352" y="4037609"/>
            <a:ext cx="72008" cy="648072"/>
          </a:xfrm>
          <a:prstGeom prst="down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9498260" y="4037609"/>
            <a:ext cx="72008" cy="648072"/>
          </a:xfrm>
          <a:prstGeom prst="downArrow">
            <a:avLst/>
          </a:prstGeom>
          <a:solidFill>
            <a:srgbClr val="CCE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487761" y="116632"/>
            <a:ext cx="8848599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US" dirty="0" smtClean="0"/>
              <a:t>The Standard Exofield method (UNIPR version)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6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123298" y="1516722"/>
            <a:ext cx="856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The </a:t>
            </a:r>
            <a:r>
              <a:rPr lang="en-GB" sz="2000" dirty="0" err="1" smtClean="0"/>
              <a:t>soundfield</a:t>
            </a:r>
            <a:r>
              <a:rPr lang="en-GB" sz="2000" dirty="0" smtClean="0"/>
              <a:t> is decomposed in spherical harmonics of various order</a:t>
            </a:r>
            <a:endParaRPr lang="en-GB" sz="20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/>
          <a:srcRect l="663" t="272" r="663" b="1141"/>
          <a:stretch/>
        </p:blipFill>
        <p:spPr bwMode="auto">
          <a:xfrm>
            <a:off x="2603612" y="2159631"/>
            <a:ext cx="6984776" cy="418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arentesi quadra chiusa 10"/>
          <p:cNvSpPr/>
          <p:nvPr/>
        </p:nvSpPr>
        <p:spPr>
          <a:xfrm>
            <a:off x="6888088" y="2420888"/>
            <a:ext cx="216024" cy="936104"/>
          </a:xfrm>
          <a:prstGeom prst="rightBracke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7104112" y="256577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Order_0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omni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mic)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Parentesi quadra chiusa 14"/>
          <p:cNvSpPr/>
          <p:nvPr/>
        </p:nvSpPr>
        <p:spPr>
          <a:xfrm>
            <a:off x="8365996" y="2420888"/>
            <a:ext cx="228146" cy="1872208"/>
          </a:xfrm>
          <a:prstGeom prst="rightBracke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/>
          <p:cNvSpPr txBox="1"/>
          <p:nvPr/>
        </p:nvSpPr>
        <p:spPr>
          <a:xfrm>
            <a:off x="8575740" y="317232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Order_1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Parentesi quadra chiusa 16"/>
          <p:cNvSpPr/>
          <p:nvPr/>
        </p:nvSpPr>
        <p:spPr>
          <a:xfrm>
            <a:off x="9399734" y="2382408"/>
            <a:ext cx="228146" cy="2846792"/>
          </a:xfrm>
          <a:prstGeom prst="rightBracke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/>
          <p:cNvSpPr txBox="1"/>
          <p:nvPr/>
        </p:nvSpPr>
        <p:spPr>
          <a:xfrm>
            <a:off x="9628052" y="354165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Order_2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Parentesi quadra chiusa 18"/>
          <p:cNvSpPr/>
          <p:nvPr/>
        </p:nvSpPr>
        <p:spPr>
          <a:xfrm>
            <a:off x="10567020" y="2382408"/>
            <a:ext cx="283252" cy="3854904"/>
          </a:xfrm>
          <a:prstGeom prst="rightBracke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/>
          <p:cNvSpPr txBox="1"/>
          <p:nvPr/>
        </p:nvSpPr>
        <p:spPr>
          <a:xfrm>
            <a:off x="10825589" y="395804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Order_3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4520750" y="3364269"/>
            <a:ext cx="3455589" cy="99268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/>
          <p:cNvSpPr txBox="1"/>
          <p:nvPr/>
        </p:nvSpPr>
        <p:spPr>
          <a:xfrm>
            <a:off x="2815058" y="353744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Three velocity components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Ambisonics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4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13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79376" y="1556792"/>
            <a:ext cx="7308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Microphone </a:t>
            </a:r>
            <a:r>
              <a:rPr lang="en-GB" sz="2000" dirty="0"/>
              <a:t>arrays are </a:t>
            </a:r>
            <a:r>
              <a:rPr lang="en-GB" sz="2000" dirty="0" smtClean="0"/>
              <a:t>used for </a:t>
            </a:r>
            <a:r>
              <a:rPr lang="en-GB" sz="2000" dirty="0" smtClean="0"/>
              <a:t>capturing </a:t>
            </a:r>
            <a:r>
              <a:rPr lang="en-GB" sz="2000" dirty="0" smtClean="0"/>
              <a:t>spatial information</a:t>
            </a:r>
            <a:endParaRPr lang="en-GB" sz="20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14094" y="2812866"/>
            <a:ext cx="3860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FOA – first order Ambisonics:</a:t>
            </a:r>
            <a:endParaRPr lang="en-GB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22095" r="27987" b="16480"/>
          <a:stretch/>
        </p:blipFill>
        <p:spPr>
          <a:xfrm>
            <a:off x="6096000" y="2076817"/>
            <a:ext cx="1368152" cy="18722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4101"/>
          <a:stretch/>
        </p:blipFill>
        <p:spPr>
          <a:xfrm>
            <a:off x="8787498" y="2318063"/>
            <a:ext cx="2880320" cy="150179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43872" y="2522984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/>
              <a:t>Soundfield</a:t>
            </a:r>
            <a:endParaRPr lang="en-GB" sz="2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787498" y="2640830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Ambeo</a:t>
            </a:r>
            <a:endParaRPr lang="en-GB" sz="2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76423" y="4653136"/>
            <a:ext cx="3936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H</a:t>
            </a:r>
            <a:r>
              <a:rPr lang="en-GB" sz="2000" dirty="0" smtClean="0"/>
              <a:t>OA – High order Ambisonics:</a:t>
            </a:r>
            <a:endParaRPr lang="en-GB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973750"/>
            <a:ext cx="2266950" cy="201930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817539" y="6017775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Eigenmike</a:t>
            </a:r>
            <a:endParaRPr lang="en-GB" sz="2000" dirty="0"/>
          </a:p>
        </p:txBody>
      </p:sp>
      <p:sp>
        <p:nvSpPr>
          <p:cNvPr id="13" name="Rettangolo 12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44" y="3819561"/>
            <a:ext cx="1116688" cy="2564904"/>
          </a:xfrm>
          <a:prstGeom prst="rect">
            <a:avLst/>
          </a:prstGeom>
        </p:spPr>
      </p:pic>
      <p:sp>
        <p:nvSpPr>
          <p:cNvPr id="14" name="CasellaDiTesto 23"/>
          <p:cNvSpPr txBox="1"/>
          <p:nvPr/>
        </p:nvSpPr>
        <p:spPr>
          <a:xfrm>
            <a:off x="9914457" y="4653136"/>
            <a:ext cx="1339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RAI/AIDA </a:t>
            </a:r>
          </a:p>
          <a:p>
            <a:pPr algn="ctr"/>
            <a:r>
              <a:rPr lang="en-GB" sz="2000" dirty="0" smtClean="0"/>
              <a:t>3DVMS</a:t>
            </a:r>
            <a:endParaRPr lang="en-GB" sz="20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microphone arrays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7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4" grpId="0"/>
      <p:bldP spid="22" grpId="0"/>
      <p:bldP spid="23" grpId="0"/>
      <p:bldP spid="24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514095" y="1772816"/>
            <a:ext cx="1141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FOA microphones: </a:t>
            </a:r>
            <a:r>
              <a:rPr lang="en-US" altLang="it-IT" sz="2000" dirty="0" smtClean="0"/>
              <a:t>allow for </a:t>
            </a:r>
            <a:r>
              <a:rPr lang="en-US" altLang="it-IT" sz="2000" dirty="0"/>
              <a:t>simultaneous measurements of the </a:t>
            </a:r>
            <a:r>
              <a:rPr lang="en-US" altLang="it-IT" sz="2000" dirty="0" smtClean="0"/>
              <a:t>sound </a:t>
            </a:r>
            <a:r>
              <a:rPr lang="en-US" altLang="it-IT" sz="2000" dirty="0"/>
              <a:t>pressure </a:t>
            </a:r>
            <a:r>
              <a:rPr lang="en-US" altLang="it-IT" sz="2000" dirty="0" smtClean="0"/>
              <a:t>(</a:t>
            </a:r>
            <a:r>
              <a:rPr lang="en-US" altLang="it-IT" sz="2000" dirty="0" err="1" smtClean="0"/>
              <a:t>omni</a:t>
            </a:r>
            <a:r>
              <a:rPr lang="en-US" altLang="it-IT" sz="2000" dirty="0" smtClean="0"/>
              <a:t>) and </a:t>
            </a:r>
            <a:r>
              <a:rPr lang="en-US" altLang="it-IT" sz="2000" dirty="0"/>
              <a:t>of the three </a:t>
            </a:r>
            <a:r>
              <a:rPr lang="en-US" altLang="it-IT" sz="2000" dirty="0" smtClean="0"/>
              <a:t>Cartesian </a:t>
            </a:r>
            <a:r>
              <a:rPr lang="en-US" altLang="it-IT" sz="2000" dirty="0"/>
              <a:t>components of particle velocity (figure-of-8 patterns)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pic>
        <p:nvPicPr>
          <p:cNvPr id="15" name="Picture 5" descr="s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2238D"/>
              </a:clrFrom>
              <a:clrTo>
                <a:srgbClr val="2223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73" y="2080164"/>
            <a:ext cx="25923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2238D"/>
              </a:clrFrom>
              <a:clrTo>
                <a:srgbClr val="2223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72" y="2081967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s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2238D"/>
              </a:clrFrom>
              <a:clrTo>
                <a:srgbClr val="2223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72" y="3974505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s1-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2238D"/>
              </a:clrFrom>
              <a:clrTo>
                <a:srgbClr val="2223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23" y="3901264"/>
            <a:ext cx="270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810868" y="30976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Pressure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9753962" y="32117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Vx</a:t>
            </a:r>
            <a:endParaRPr lang="en-GB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371729" y="5785337"/>
            <a:ext cx="44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Vy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9618795" y="510428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Vz</a:t>
            </a:r>
            <a:endParaRPr lang="en-GB" dirty="0"/>
          </a:p>
        </p:txBody>
      </p:sp>
      <p:pic>
        <p:nvPicPr>
          <p:cNvPr id="26" name="Picture 4" descr="sfarr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64" y="2880274"/>
            <a:ext cx="2065337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order Ambisonics (4 channels)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3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000" y="2060848"/>
            <a:ext cx="7920000" cy="4397723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514095" y="1484784"/>
            <a:ext cx="1141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GB" sz="2000" dirty="0"/>
              <a:t>H</a:t>
            </a:r>
            <a:r>
              <a:rPr lang="en-GB" sz="2000" dirty="0" smtClean="0"/>
              <a:t>OA microphones: the </a:t>
            </a:r>
            <a:r>
              <a:rPr lang="en-GB" sz="2000" b="1" u="sng" dirty="0" smtClean="0"/>
              <a:t>Eigenmike</a:t>
            </a:r>
            <a:r>
              <a:rPr lang="en-GB" sz="2000" dirty="0" smtClean="0"/>
              <a:t> </a:t>
            </a:r>
            <a:r>
              <a:rPr lang="en-US" altLang="it-IT" sz="2000" dirty="0" smtClean="0"/>
              <a:t>allows </a:t>
            </a:r>
            <a:r>
              <a:rPr lang="en-US" altLang="it-IT" sz="2000" dirty="0"/>
              <a:t>for simultaneous recording of 32 signals, </a:t>
            </a:r>
            <a:r>
              <a:rPr lang="en-US" altLang="it-IT" sz="2000" dirty="0" smtClean="0"/>
              <a:t>from </a:t>
            </a:r>
            <a:r>
              <a:rPr lang="en-US" altLang="it-IT" sz="2000" dirty="0"/>
              <a:t>which it is possible to derive spherical harmonics signals up to 4</a:t>
            </a:r>
            <a:r>
              <a:rPr lang="en-US" altLang="it-IT" sz="2000" baseline="30000" dirty="0"/>
              <a:t>th</a:t>
            </a:r>
            <a:r>
              <a:rPr lang="en-US" altLang="it-IT" sz="2000" dirty="0"/>
              <a:t> order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pic>
        <p:nvPicPr>
          <p:cNvPr id="22" name="Picture 10" descr="BlackEigen_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420888"/>
            <a:ext cx="1152128" cy="394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Order Ambisonics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7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Contents</a:t>
            </a:r>
            <a:r>
              <a:rPr lang="en-US" altLang="it-IT" sz="3600" b="0" dirty="0"/>
              <a:t/>
            </a:r>
            <a:br>
              <a:rPr lang="en-US" altLang="it-IT" sz="3600" b="0" dirty="0"/>
            </a:br>
            <a:endParaRPr lang="en-US" altLang="it-IT" sz="3600" b="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618067" y="4878964"/>
            <a:ext cx="561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Individualized HRTFs for Virtual Reality applications</a:t>
            </a:r>
            <a:endParaRPr lang="en-GB" dirty="0"/>
          </a:p>
        </p:txBody>
      </p:sp>
      <p:sp>
        <p:nvSpPr>
          <p:cNvPr id="15" name="Rettangolo 1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INTRODUCTION</a:t>
            </a:r>
            <a:r>
              <a:rPr lang="it-IT" sz="1200" dirty="0"/>
              <a:t>   </a:t>
            </a:r>
            <a:r>
              <a:rPr lang="it-IT" sz="1200" dirty="0" smtClean="0"/>
              <a:t> BACKGROUND    PAST vs PRESENT    VIRTUAL REALITY    THE FUTURE: INSIDE VEHICLE</a:t>
            </a:r>
            <a:endParaRPr lang="it-IT" sz="105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55014" y="3724805"/>
            <a:ext cx="2709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Current technology:</a:t>
            </a:r>
            <a:endParaRPr lang="en-GB" sz="2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55015" y="2035586"/>
            <a:ext cx="838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Background: a special test </a:t>
            </a:r>
            <a:r>
              <a:rPr lang="it-IT" sz="2000" dirty="0" err="1" smtClean="0"/>
              <a:t>signal</a:t>
            </a:r>
            <a:r>
              <a:rPr lang="it-IT" sz="2000" dirty="0" smtClean="0"/>
              <a:t>, the ESS - </a:t>
            </a:r>
            <a:r>
              <a:rPr lang="it-IT" sz="2000" dirty="0" err="1" smtClean="0"/>
              <a:t>Exponential</a:t>
            </a:r>
            <a:r>
              <a:rPr lang="it-IT" sz="2000" dirty="0" smtClean="0"/>
              <a:t> Sine </a:t>
            </a:r>
            <a:r>
              <a:rPr lang="it-IT" sz="2000" dirty="0" err="1"/>
              <a:t>S</a:t>
            </a:r>
            <a:r>
              <a:rPr lang="it-IT" sz="2000" dirty="0" err="1" smtClean="0"/>
              <a:t>weep</a:t>
            </a:r>
            <a:r>
              <a:rPr lang="it-IT" sz="2000" dirty="0" smtClean="0"/>
              <a:t> </a:t>
            </a:r>
            <a:endParaRPr lang="en-GB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55014" y="2655007"/>
            <a:ext cx="528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Background: the </a:t>
            </a:r>
            <a:r>
              <a:rPr lang="it-IT" sz="2000" dirty="0" err="1" smtClean="0"/>
              <a:t>Kirkeby</a:t>
            </a:r>
            <a:r>
              <a:rPr lang="it-IT" sz="2000" dirty="0" smtClean="0"/>
              <a:t> </a:t>
            </a:r>
            <a:r>
              <a:rPr lang="it-IT" sz="2000" dirty="0" err="1" smtClean="0"/>
              <a:t>inversion</a:t>
            </a:r>
            <a:r>
              <a:rPr lang="it-IT" sz="2000" dirty="0" smtClean="0"/>
              <a:t> </a:t>
            </a:r>
            <a:r>
              <a:rPr lang="it-IT" sz="2000" dirty="0" err="1" smtClean="0"/>
              <a:t>method</a:t>
            </a:r>
            <a:endParaRPr lang="en-GB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06043" y="3527312"/>
            <a:ext cx="596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Binaural reproduction with stereo dipole (loudspeakers)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606043" y="3951500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Stereo </a:t>
            </a:r>
            <a:r>
              <a:rPr lang="en-GB" dirty="0"/>
              <a:t>reproduction </a:t>
            </a:r>
            <a:r>
              <a:rPr lang="en-GB" dirty="0" smtClean="0"/>
              <a:t>with Exofield (headphones)</a:t>
            </a:r>
            <a:endParaRPr lang="en-GB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618067" y="5314464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Enhanced spatial reproduction inside vehicles</a:t>
            </a:r>
            <a:endParaRPr lang="en-GB" dirty="0"/>
          </a:p>
        </p:txBody>
      </p:sp>
      <p:sp>
        <p:nvSpPr>
          <p:cNvPr id="12" name="CasellaDiTesto 8"/>
          <p:cNvSpPr txBox="1"/>
          <p:nvPr/>
        </p:nvSpPr>
        <p:spPr>
          <a:xfrm>
            <a:off x="555014" y="5045114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New technology: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412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4" grpId="0"/>
      <p:bldP spid="16" grpId="0"/>
      <p:bldP spid="18" grpId="0"/>
      <p:bldP spid="19" grpId="0"/>
      <p:bldP spid="2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2"/>
          <p:cNvPicPr/>
          <p:nvPr/>
        </p:nvPicPr>
        <p:blipFill rotWithShape="1">
          <a:blip r:embed="rId2"/>
          <a:srcRect l="1377" t="24444" r="84958" b="24444"/>
          <a:stretch/>
        </p:blipFill>
        <p:spPr>
          <a:xfrm>
            <a:off x="1293711" y="2564904"/>
            <a:ext cx="1567589" cy="165618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27652" y="217077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 array</a:t>
            </a:r>
            <a:endParaRPr lang="en-GB" dirty="0"/>
          </a:p>
        </p:txBody>
      </p:sp>
      <p:sp>
        <p:nvSpPr>
          <p:cNvPr id="3" name="Freccia a destra 2"/>
          <p:cNvSpPr/>
          <p:nvPr/>
        </p:nvSpPr>
        <p:spPr>
          <a:xfrm>
            <a:off x="3077324" y="3276032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2902602" y="29067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A-format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4004042" y="2540103"/>
            <a:ext cx="1063978" cy="1624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N x M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Encoding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48769" y="1918573"/>
            <a:ext cx="2265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Encoding into spherical harmonics</a:t>
            </a:r>
          </a:p>
        </p:txBody>
      </p:sp>
      <p:sp>
        <p:nvSpPr>
          <p:cNvPr id="13" name="Freccia a destra 12"/>
          <p:cNvSpPr/>
          <p:nvPr/>
        </p:nvSpPr>
        <p:spPr>
          <a:xfrm>
            <a:off x="5254151" y="3276156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5079429" y="290682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B-format</a:t>
            </a:r>
            <a:endParaRPr lang="en-GB" dirty="0"/>
          </a:p>
        </p:txBody>
      </p:sp>
      <p:sp>
        <p:nvSpPr>
          <p:cNvPr id="16" name="Rettangolo 15"/>
          <p:cNvSpPr/>
          <p:nvPr/>
        </p:nvSpPr>
        <p:spPr>
          <a:xfrm>
            <a:off x="6278850" y="2552452"/>
            <a:ext cx="1118954" cy="16248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 x K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Decoding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14191" y="1918573"/>
            <a:ext cx="2265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Decoding to reproduction system</a:t>
            </a:r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7464152" y="2610476"/>
            <a:ext cx="1224136" cy="7235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7464152" y="3293290"/>
            <a:ext cx="1224136" cy="7235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8409642" y="2293600"/>
            <a:ext cx="226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Loudspeakers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121610" y="3779748"/>
            <a:ext cx="284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Headphones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121769" y="4880193"/>
            <a:ext cx="582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Mic array: 4ch with FOA mics, 32ch with Eigenmike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121769" y="5507940"/>
            <a:ext cx="585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B-format: 4ch for FOA, 16ch for 3</a:t>
            </a:r>
            <a:r>
              <a:rPr lang="en-GB" baseline="30000" dirty="0" smtClean="0"/>
              <a:t>rd</a:t>
            </a:r>
            <a:r>
              <a:rPr lang="en-GB" dirty="0" smtClean="0"/>
              <a:t> order Ambisonics</a:t>
            </a:r>
            <a:endParaRPr lang="en-GB" dirty="0"/>
          </a:p>
        </p:txBody>
      </p:sp>
      <p:sp>
        <p:nvSpPr>
          <p:cNvPr id="24" name="Rettangolo 23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encoding and decoding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0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7" grpId="0" animBg="1"/>
      <p:bldP spid="12" grpId="0"/>
      <p:bldP spid="13" grpId="0" animBg="1"/>
      <p:bldP spid="15" grpId="0"/>
      <p:bldP spid="16" grpId="0" animBg="1"/>
      <p:bldP spid="17" grpId="0"/>
      <p:bldP spid="21" grpId="0"/>
      <p:bldP spid="22" grpId="0"/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/>
          <p:cNvSpPr/>
          <p:nvPr/>
        </p:nvSpPr>
        <p:spPr>
          <a:xfrm>
            <a:off x="191343" y="1628800"/>
            <a:ext cx="1114093" cy="1624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N x M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Encoding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43472" y="2118047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FIR filtering matrix, directly derived </a:t>
            </a:r>
            <a:r>
              <a:rPr lang="en-GB" dirty="0" smtClean="0"/>
              <a:t>from anechoic measurements</a:t>
            </a:r>
            <a:endParaRPr lang="en-GB" u="sng" dirty="0"/>
          </a:p>
        </p:txBody>
      </p:sp>
      <p:grpSp>
        <p:nvGrpSpPr>
          <p:cNvPr id="26" name="Gruppo 73"/>
          <p:cNvGrpSpPr>
            <a:grpSpLocks noChangeAspect="1"/>
          </p:cNvGrpSpPr>
          <p:nvPr/>
        </p:nvGrpSpPr>
        <p:grpSpPr bwMode="auto">
          <a:xfrm>
            <a:off x="8112224" y="1988840"/>
            <a:ext cx="3827346" cy="3719971"/>
            <a:chOff x="6210030" y="2259903"/>
            <a:chExt cx="2544762" cy="2471737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6210030" y="2259903"/>
              <a:ext cx="2471737" cy="2471737"/>
              <a:chOff x="597" y="830"/>
              <a:chExt cx="1557" cy="1557"/>
            </a:xfrm>
          </p:grpSpPr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1345" y="1462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1" name="Oval 6"/>
              <p:cNvSpPr>
                <a:spLocks noChangeArrowheads="1"/>
              </p:cNvSpPr>
              <p:nvPr/>
            </p:nvSpPr>
            <p:spPr bwMode="auto">
              <a:xfrm>
                <a:off x="1442" y="1462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2" name="Oval 7"/>
              <p:cNvSpPr>
                <a:spLocks noChangeArrowheads="1"/>
              </p:cNvSpPr>
              <p:nvPr/>
            </p:nvSpPr>
            <p:spPr bwMode="auto">
              <a:xfrm>
                <a:off x="1268" y="1520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3" name="Oval 8"/>
              <p:cNvSpPr>
                <a:spLocks noChangeArrowheads="1"/>
              </p:cNvSpPr>
              <p:nvPr/>
            </p:nvSpPr>
            <p:spPr bwMode="auto">
              <a:xfrm>
                <a:off x="1384" y="1538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4" name="Oval 9"/>
              <p:cNvSpPr>
                <a:spLocks noChangeArrowheads="1"/>
              </p:cNvSpPr>
              <p:nvPr/>
            </p:nvSpPr>
            <p:spPr bwMode="auto">
              <a:xfrm>
                <a:off x="1500" y="1520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5" name="Oval 10"/>
              <p:cNvSpPr>
                <a:spLocks noChangeArrowheads="1"/>
              </p:cNvSpPr>
              <p:nvPr/>
            </p:nvSpPr>
            <p:spPr bwMode="auto">
              <a:xfrm>
                <a:off x="1307" y="1596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6" name="Oval 11"/>
              <p:cNvSpPr>
                <a:spLocks noChangeArrowheads="1"/>
              </p:cNvSpPr>
              <p:nvPr/>
            </p:nvSpPr>
            <p:spPr bwMode="auto">
              <a:xfrm>
                <a:off x="1422" y="1596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7" name="Oval 12"/>
              <p:cNvSpPr>
                <a:spLocks noChangeArrowheads="1"/>
              </p:cNvSpPr>
              <p:nvPr/>
            </p:nvSpPr>
            <p:spPr bwMode="auto">
              <a:xfrm>
                <a:off x="1364" y="1673"/>
                <a:ext cx="38" cy="40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" name="Oval 13"/>
              <p:cNvSpPr>
                <a:spLocks noChangeArrowheads="1"/>
              </p:cNvSpPr>
              <p:nvPr/>
            </p:nvSpPr>
            <p:spPr bwMode="auto">
              <a:xfrm>
                <a:off x="1210" y="1596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9" name="Oval 14"/>
              <p:cNvSpPr>
                <a:spLocks noChangeArrowheads="1"/>
              </p:cNvSpPr>
              <p:nvPr/>
            </p:nvSpPr>
            <p:spPr bwMode="auto">
              <a:xfrm>
                <a:off x="1248" y="1673"/>
                <a:ext cx="38" cy="40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0" name="Oval 15"/>
              <p:cNvSpPr>
                <a:spLocks noChangeArrowheads="1"/>
              </p:cNvSpPr>
              <p:nvPr/>
            </p:nvSpPr>
            <p:spPr bwMode="auto">
              <a:xfrm>
                <a:off x="1518" y="1616"/>
                <a:ext cx="39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1" name="Oval 16"/>
              <p:cNvSpPr>
                <a:spLocks noChangeArrowheads="1"/>
              </p:cNvSpPr>
              <p:nvPr/>
            </p:nvSpPr>
            <p:spPr bwMode="auto">
              <a:xfrm>
                <a:off x="1480" y="1693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1307" y="1752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3" name="Oval 18"/>
              <p:cNvSpPr>
                <a:spLocks noChangeArrowheads="1"/>
              </p:cNvSpPr>
              <p:nvPr/>
            </p:nvSpPr>
            <p:spPr bwMode="auto">
              <a:xfrm>
                <a:off x="1422" y="1751"/>
                <a:ext cx="38" cy="39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4" name="Text Box 19"/>
              <p:cNvSpPr txBox="1">
                <a:spLocks noChangeArrowheads="1"/>
              </p:cNvSpPr>
              <p:nvPr/>
            </p:nvSpPr>
            <p:spPr bwMode="auto">
              <a:xfrm>
                <a:off x="959" y="1770"/>
                <a:ext cx="848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000066"/>
                    </a:solidFill>
                    <a:latin typeface="Calibri" pitchFamily="34" charset="0"/>
                  </a:rPr>
                  <a:t>n</a:t>
                </a:r>
                <a:r>
                  <a:rPr lang="en-US" sz="1600" i="1" dirty="0" smtClean="0">
                    <a:solidFill>
                      <a:srgbClr val="000066"/>
                    </a:solidFill>
                    <a:latin typeface="Calibri" pitchFamily="34" charset="0"/>
                  </a:rPr>
                  <a:t> </a:t>
                </a:r>
                <a:r>
                  <a:rPr lang="en-US" sz="1600" dirty="0">
                    <a:solidFill>
                      <a:srgbClr val="000066"/>
                    </a:solidFill>
                    <a:latin typeface="Calibri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Calibri" pitchFamily="34" charset="0"/>
                  </a:rPr>
                  <a:t>1…</a:t>
                </a:r>
                <a:r>
                  <a:rPr lang="en-US" sz="1600" i="1" dirty="0">
                    <a:solidFill>
                      <a:srgbClr val="000066"/>
                    </a:solidFill>
                    <a:latin typeface="Calibri" pitchFamily="34" charset="0"/>
                  </a:rPr>
                  <a:t>N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Calibri" pitchFamily="34" charset="0"/>
                  </a:rPr>
                  <a:t> </a:t>
                </a:r>
                <a:endParaRPr lang="en-US" sz="1600" dirty="0">
                  <a:solidFill>
                    <a:srgbClr val="000066"/>
                  </a:solidFill>
                  <a:latin typeface="Calibri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rgbClr val="000066"/>
                    </a:solidFill>
                    <a:latin typeface="Calibri" pitchFamily="34" charset="0"/>
                  </a:rPr>
                  <a:t>microphones</a:t>
                </a:r>
              </a:p>
            </p:txBody>
          </p:sp>
          <p:sp>
            <p:nvSpPr>
              <p:cNvPr id="65" name="Oval 20"/>
              <p:cNvSpPr>
                <a:spLocks noChangeArrowheads="1"/>
              </p:cNvSpPr>
              <p:nvPr/>
            </p:nvSpPr>
            <p:spPr bwMode="auto">
              <a:xfrm>
                <a:off x="651" y="884"/>
                <a:ext cx="1464" cy="1465"/>
              </a:xfrm>
              <a:prstGeom prst="ellips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6" name="Text Box 21"/>
              <p:cNvSpPr txBox="1">
                <a:spLocks noChangeArrowheads="1"/>
              </p:cNvSpPr>
              <p:nvPr/>
            </p:nvSpPr>
            <p:spPr bwMode="auto">
              <a:xfrm>
                <a:off x="921" y="962"/>
                <a:ext cx="88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000066"/>
                    </a:solidFill>
                    <a:latin typeface="Calibri" pitchFamily="34" charset="0"/>
                  </a:rPr>
                  <a:t>d </a:t>
                </a:r>
                <a:r>
                  <a:rPr lang="en-US" sz="1600" dirty="0">
                    <a:solidFill>
                      <a:srgbClr val="000066"/>
                    </a:solidFill>
                    <a:latin typeface="Calibri" pitchFamily="34" charset="0"/>
                  </a:rPr>
                  <a:t>= 1…</a:t>
                </a:r>
                <a:r>
                  <a:rPr lang="en-US" sz="1600" i="1" dirty="0">
                    <a:solidFill>
                      <a:srgbClr val="000066"/>
                    </a:solidFill>
                    <a:latin typeface="Calibri" pitchFamily="34" charset="0"/>
                  </a:rPr>
                  <a:t>D</a:t>
                </a:r>
              </a:p>
              <a:p>
                <a:pPr algn="ctr"/>
                <a:r>
                  <a:rPr lang="en-US" sz="1600" dirty="0">
                    <a:solidFill>
                      <a:srgbClr val="000066"/>
                    </a:solidFill>
                    <a:latin typeface="Calibri" pitchFamily="34" charset="0"/>
                  </a:rPr>
                  <a:t>directions</a:t>
                </a:r>
              </a:p>
            </p:txBody>
          </p:sp>
          <p:grpSp>
            <p:nvGrpSpPr>
              <p:cNvPr id="67" name="Group 22"/>
              <p:cNvGrpSpPr>
                <a:grpSpLocks/>
              </p:cNvGrpSpPr>
              <p:nvPr/>
            </p:nvGrpSpPr>
            <p:grpSpPr bwMode="auto">
              <a:xfrm rot="-5400000">
                <a:off x="1992" y="1570"/>
                <a:ext cx="231" cy="93"/>
                <a:chOff x="3016" y="754"/>
                <a:chExt cx="363" cy="181"/>
              </a:xfrm>
            </p:grpSpPr>
            <p:sp>
              <p:nvSpPr>
                <p:cNvPr id="89" name="AutoShape 23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24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68" name="Group 25"/>
              <p:cNvGrpSpPr>
                <a:grpSpLocks/>
              </p:cNvGrpSpPr>
              <p:nvPr/>
            </p:nvGrpSpPr>
            <p:grpSpPr bwMode="auto">
              <a:xfrm rot="5400000">
                <a:off x="528" y="1570"/>
                <a:ext cx="231" cy="93"/>
                <a:chOff x="3016" y="754"/>
                <a:chExt cx="363" cy="181"/>
              </a:xfrm>
            </p:grpSpPr>
            <p:sp>
              <p:nvSpPr>
                <p:cNvPr id="87" name="AutoShape 26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27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69" name="Group 28"/>
              <p:cNvGrpSpPr>
                <a:grpSpLocks/>
              </p:cNvGrpSpPr>
              <p:nvPr/>
            </p:nvGrpSpPr>
            <p:grpSpPr bwMode="auto">
              <a:xfrm>
                <a:off x="1268" y="2294"/>
                <a:ext cx="231" cy="93"/>
                <a:chOff x="3016" y="754"/>
                <a:chExt cx="363" cy="181"/>
              </a:xfrm>
            </p:grpSpPr>
            <p:sp>
              <p:nvSpPr>
                <p:cNvPr id="85" name="AutoShape 29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0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70" name="Group 31"/>
              <p:cNvGrpSpPr>
                <a:grpSpLocks/>
              </p:cNvGrpSpPr>
              <p:nvPr/>
            </p:nvGrpSpPr>
            <p:grpSpPr bwMode="auto">
              <a:xfrm rot="10800000">
                <a:off x="1268" y="830"/>
                <a:ext cx="231" cy="93"/>
                <a:chOff x="3016" y="754"/>
                <a:chExt cx="363" cy="181"/>
              </a:xfrm>
            </p:grpSpPr>
            <p:sp>
              <p:nvSpPr>
                <p:cNvPr id="83" name="AutoShape 32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3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71" name="Group 34"/>
              <p:cNvGrpSpPr>
                <a:grpSpLocks/>
              </p:cNvGrpSpPr>
              <p:nvPr/>
            </p:nvGrpSpPr>
            <p:grpSpPr bwMode="auto">
              <a:xfrm rot="2700000">
                <a:off x="729" y="2077"/>
                <a:ext cx="231" cy="93"/>
                <a:chOff x="3016" y="754"/>
                <a:chExt cx="363" cy="181"/>
              </a:xfrm>
            </p:grpSpPr>
            <p:sp>
              <p:nvSpPr>
                <p:cNvPr id="81" name="AutoShape 35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6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72" name="Group 37"/>
              <p:cNvGrpSpPr>
                <a:grpSpLocks/>
              </p:cNvGrpSpPr>
              <p:nvPr/>
            </p:nvGrpSpPr>
            <p:grpSpPr bwMode="auto">
              <a:xfrm rot="-2700000">
                <a:off x="1769" y="2117"/>
                <a:ext cx="231" cy="92"/>
                <a:chOff x="3016" y="754"/>
                <a:chExt cx="363" cy="181"/>
              </a:xfrm>
            </p:grpSpPr>
            <p:sp>
              <p:nvSpPr>
                <p:cNvPr id="79" name="AutoShape 38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9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73" name="Group 40"/>
              <p:cNvGrpSpPr>
                <a:grpSpLocks/>
              </p:cNvGrpSpPr>
              <p:nvPr/>
            </p:nvGrpSpPr>
            <p:grpSpPr bwMode="auto">
              <a:xfrm rot="2700000" flipH="1" flipV="1">
                <a:off x="1768" y="1024"/>
                <a:ext cx="231" cy="93"/>
                <a:chOff x="3016" y="754"/>
                <a:chExt cx="363" cy="181"/>
              </a:xfrm>
            </p:grpSpPr>
            <p:sp>
              <p:nvSpPr>
                <p:cNvPr id="77" name="AutoShape 41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Rectangle 42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grpSp>
            <p:nvGrpSpPr>
              <p:cNvPr id="74" name="Group 43"/>
              <p:cNvGrpSpPr>
                <a:grpSpLocks/>
              </p:cNvGrpSpPr>
              <p:nvPr/>
            </p:nvGrpSpPr>
            <p:grpSpPr bwMode="auto">
              <a:xfrm rot="18900000" flipV="1">
                <a:off x="749" y="1045"/>
                <a:ext cx="231" cy="92"/>
                <a:chOff x="3016" y="754"/>
                <a:chExt cx="363" cy="181"/>
              </a:xfrm>
            </p:grpSpPr>
            <p:sp>
              <p:nvSpPr>
                <p:cNvPr id="75" name="AutoShape 44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45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" name="Group 78"/>
            <p:cNvGrpSpPr>
              <a:grpSpLocks/>
            </p:cNvGrpSpPr>
            <p:nvPr/>
          </p:nvGrpSpPr>
          <p:grpSpPr bwMode="auto">
            <a:xfrm rot="2741835">
              <a:off x="7570517" y="3620391"/>
              <a:ext cx="865187" cy="1008062"/>
              <a:chOff x="1610" y="1298"/>
              <a:chExt cx="545" cy="635"/>
            </a:xfrm>
          </p:grpSpPr>
          <p:grpSp>
            <p:nvGrpSpPr>
              <p:cNvPr id="41" name="Group 79"/>
              <p:cNvGrpSpPr>
                <a:grpSpLocks/>
              </p:cNvGrpSpPr>
              <p:nvPr/>
            </p:nvGrpSpPr>
            <p:grpSpPr bwMode="auto">
              <a:xfrm>
                <a:off x="1610" y="1298"/>
                <a:ext cx="416" cy="635"/>
                <a:chOff x="1610" y="1298"/>
                <a:chExt cx="416" cy="635"/>
              </a:xfrm>
            </p:grpSpPr>
            <p:sp>
              <p:nvSpPr>
                <p:cNvPr id="45" name="Freeform 80"/>
                <p:cNvSpPr>
                  <a:spLocks/>
                </p:cNvSpPr>
                <p:nvPr/>
              </p:nvSpPr>
              <p:spPr bwMode="auto">
                <a:xfrm>
                  <a:off x="1961" y="1466"/>
                  <a:ext cx="65" cy="294"/>
                </a:xfrm>
                <a:custGeom>
                  <a:avLst/>
                  <a:gdLst>
                    <a:gd name="T0" fmla="*/ 65 w 65"/>
                    <a:gd name="T1" fmla="*/ 294 h 294"/>
                    <a:gd name="T2" fmla="*/ 23 w 65"/>
                    <a:gd name="T3" fmla="*/ 236 h 294"/>
                    <a:gd name="T4" fmla="*/ 1 w 65"/>
                    <a:gd name="T5" fmla="*/ 154 h 294"/>
                    <a:gd name="T6" fmla="*/ 19 w 65"/>
                    <a:gd name="T7" fmla="*/ 66 h 294"/>
                    <a:gd name="T8" fmla="*/ 61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81"/>
                <p:cNvSpPr>
                  <a:spLocks/>
                </p:cNvSpPr>
                <p:nvPr/>
              </p:nvSpPr>
              <p:spPr bwMode="auto">
                <a:xfrm>
                  <a:off x="1882" y="1434"/>
                  <a:ext cx="74" cy="363"/>
                </a:xfrm>
                <a:custGeom>
                  <a:avLst/>
                  <a:gdLst>
                    <a:gd name="T0" fmla="*/ 74 w 65"/>
                    <a:gd name="T1" fmla="*/ 363 h 294"/>
                    <a:gd name="T2" fmla="*/ 26 w 65"/>
                    <a:gd name="T3" fmla="*/ 291 h 294"/>
                    <a:gd name="T4" fmla="*/ 1 w 65"/>
                    <a:gd name="T5" fmla="*/ 190 h 294"/>
                    <a:gd name="T6" fmla="*/ 22 w 65"/>
                    <a:gd name="T7" fmla="*/ 81 h 294"/>
                    <a:gd name="T8" fmla="*/ 69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82"/>
                <p:cNvSpPr>
                  <a:spLocks/>
                </p:cNvSpPr>
                <p:nvPr/>
              </p:nvSpPr>
              <p:spPr bwMode="auto">
                <a:xfrm>
                  <a:off x="1791" y="1389"/>
                  <a:ext cx="91" cy="453"/>
                </a:xfrm>
                <a:custGeom>
                  <a:avLst/>
                  <a:gdLst>
                    <a:gd name="T0" fmla="*/ 91 w 65"/>
                    <a:gd name="T1" fmla="*/ 453 h 294"/>
                    <a:gd name="T2" fmla="*/ 32 w 65"/>
                    <a:gd name="T3" fmla="*/ 364 h 294"/>
                    <a:gd name="T4" fmla="*/ 1 w 65"/>
                    <a:gd name="T5" fmla="*/ 237 h 294"/>
                    <a:gd name="T6" fmla="*/ 27 w 65"/>
                    <a:gd name="T7" fmla="*/ 102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83"/>
                <p:cNvSpPr>
                  <a:spLocks/>
                </p:cNvSpPr>
                <p:nvPr/>
              </p:nvSpPr>
              <p:spPr bwMode="auto">
                <a:xfrm>
                  <a:off x="1701" y="1344"/>
                  <a:ext cx="91" cy="544"/>
                </a:xfrm>
                <a:custGeom>
                  <a:avLst/>
                  <a:gdLst>
                    <a:gd name="T0" fmla="*/ 91 w 65"/>
                    <a:gd name="T1" fmla="*/ 544 h 294"/>
                    <a:gd name="T2" fmla="*/ 32 w 65"/>
                    <a:gd name="T3" fmla="*/ 437 h 294"/>
                    <a:gd name="T4" fmla="*/ 1 w 65"/>
                    <a:gd name="T5" fmla="*/ 285 h 294"/>
                    <a:gd name="T6" fmla="*/ 27 w 65"/>
                    <a:gd name="T7" fmla="*/ 122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84"/>
                <p:cNvSpPr>
                  <a:spLocks/>
                </p:cNvSpPr>
                <p:nvPr/>
              </p:nvSpPr>
              <p:spPr bwMode="auto">
                <a:xfrm>
                  <a:off x="1610" y="1298"/>
                  <a:ext cx="91" cy="635"/>
                </a:xfrm>
                <a:custGeom>
                  <a:avLst/>
                  <a:gdLst>
                    <a:gd name="T0" fmla="*/ 91 w 65"/>
                    <a:gd name="T1" fmla="*/ 635 h 294"/>
                    <a:gd name="T2" fmla="*/ 32 w 65"/>
                    <a:gd name="T3" fmla="*/ 510 h 294"/>
                    <a:gd name="T4" fmla="*/ 1 w 65"/>
                    <a:gd name="T5" fmla="*/ 333 h 294"/>
                    <a:gd name="T6" fmla="*/ 27 w 65"/>
                    <a:gd name="T7" fmla="*/ 143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85"/>
              <p:cNvGrpSpPr>
                <a:grpSpLocks/>
              </p:cNvGrpSpPr>
              <p:nvPr/>
            </p:nvGrpSpPr>
            <p:grpSpPr bwMode="auto">
              <a:xfrm rot="-5400000">
                <a:off x="1993" y="1570"/>
                <a:ext cx="231" cy="93"/>
                <a:chOff x="3016" y="754"/>
                <a:chExt cx="363" cy="181"/>
              </a:xfrm>
            </p:grpSpPr>
            <p:sp>
              <p:nvSpPr>
                <p:cNvPr id="43" name="AutoShape 86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87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29" name="Text Box 94"/>
            <p:cNvSpPr txBox="1">
              <a:spLocks noChangeArrowheads="1"/>
            </p:cNvSpPr>
            <p:nvPr/>
          </p:nvSpPr>
          <p:spPr bwMode="auto">
            <a:xfrm>
              <a:off x="8218217" y="4445890"/>
              <a:ext cx="490538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36000" rIns="18000" bIns="36000"/>
            <a:lstStyle/>
            <a:p>
              <a:pPr algn="ctr"/>
              <a:r>
                <a:rPr lang="el-GR" sz="1000" b="1" i="1">
                  <a:solidFill>
                    <a:srgbClr val="FF0000"/>
                  </a:solidFill>
                  <a:latin typeface="Calibri" pitchFamily="34" charset="0"/>
                </a:rPr>
                <a:t>δ</a:t>
              </a:r>
              <a:r>
                <a:rPr lang="it-IT" sz="1000" b="1" i="1">
                  <a:solidFill>
                    <a:srgbClr val="FF0000"/>
                  </a:solidFill>
                  <a:latin typeface="Calibri" pitchFamily="34" charset="0"/>
                </a:rPr>
                <a:t>(t)</a:t>
              </a:r>
              <a:endParaRPr lang="el-GR" sz="1000" b="1" i="1" baseline="-250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30" name="Group 116"/>
            <p:cNvGrpSpPr>
              <a:grpSpLocks/>
            </p:cNvGrpSpPr>
            <p:nvPr/>
          </p:nvGrpSpPr>
          <p:grpSpPr bwMode="auto">
            <a:xfrm rot="-2620361">
              <a:off x="7559405" y="2386903"/>
              <a:ext cx="865187" cy="1008062"/>
              <a:chOff x="1610" y="1298"/>
              <a:chExt cx="545" cy="635"/>
            </a:xfrm>
          </p:grpSpPr>
          <p:grpSp>
            <p:nvGrpSpPr>
              <p:cNvPr id="32" name="Group 117"/>
              <p:cNvGrpSpPr>
                <a:grpSpLocks/>
              </p:cNvGrpSpPr>
              <p:nvPr/>
            </p:nvGrpSpPr>
            <p:grpSpPr bwMode="auto">
              <a:xfrm>
                <a:off x="1610" y="1298"/>
                <a:ext cx="416" cy="635"/>
                <a:chOff x="1610" y="1298"/>
                <a:chExt cx="416" cy="635"/>
              </a:xfrm>
            </p:grpSpPr>
            <p:sp>
              <p:nvSpPr>
                <p:cNvPr id="36" name="Freeform 118"/>
                <p:cNvSpPr>
                  <a:spLocks/>
                </p:cNvSpPr>
                <p:nvPr/>
              </p:nvSpPr>
              <p:spPr bwMode="auto">
                <a:xfrm>
                  <a:off x="1961" y="1466"/>
                  <a:ext cx="65" cy="294"/>
                </a:xfrm>
                <a:custGeom>
                  <a:avLst/>
                  <a:gdLst>
                    <a:gd name="T0" fmla="*/ 65 w 65"/>
                    <a:gd name="T1" fmla="*/ 294 h 294"/>
                    <a:gd name="T2" fmla="*/ 23 w 65"/>
                    <a:gd name="T3" fmla="*/ 236 h 294"/>
                    <a:gd name="T4" fmla="*/ 1 w 65"/>
                    <a:gd name="T5" fmla="*/ 154 h 294"/>
                    <a:gd name="T6" fmla="*/ 19 w 65"/>
                    <a:gd name="T7" fmla="*/ 66 h 294"/>
                    <a:gd name="T8" fmla="*/ 61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119"/>
                <p:cNvSpPr>
                  <a:spLocks/>
                </p:cNvSpPr>
                <p:nvPr/>
              </p:nvSpPr>
              <p:spPr bwMode="auto">
                <a:xfrm>
                  <a:off x="1882" y="1434"/>
                  <a:ext cx="74" cy="363"/>
                </a:xfrm>
                <a:custGeom>
                  <a:avLst/>
                  <a:gdLst>
                    <a:gd name="T0" fmla="*/ 74 w 65"/>
                    <a:gd name="T1" fmla="*/ 363 h 294"/>
                    <a:gd name="T2" fmla="*/ 26 w 65"/>
                    <a:gd name="T3" fmla="*/ 291 h 294"/>
                    <a:gd name="T4" fmla="*/ 1 w 65"/>
                    <a:gd name="T5" fmla="*/ 190 h 294"/>
                    <a:gd name="T6" fmla="*/ 22 w 65"/>
                    <a:gd name="T7" fmla="*/ 81 h 294"/>
                    <a:gd name="T8" fmla="*/ 69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120"/>
                <p:cNvSpPr>
                  <a:spLocks/>
                </p:cNvSpPr>
                <p:nvPr/>
              </p:nvSpPr>
              <p:spPr bwMode="auto">
                <a:xfrm>
                  <a:off x="1791" y="1389"/>
                  <a:ext cx="91" cy="453"/>
                </a:xfrm>
                <a:custGeom>
                  <a:avLst/>
                  <a:gdLst>
                    <a:gd name="T0" fmla="*/ 91 w 65"/>
                    <a:gd name="T1" fmla="*/ 453 h 294"/>
                    <a:gd name="T2" fmla="*/ 32 w 65"/>
                    <a:gd name="T3" fmla="*/ 364 h 294"/>
                    <a:gd name="T4" fmla="*/ 1 w 65"/>
                    <a:gd name="T5" fmla="*/ 237 h 294"/>
                    <a:gd name="T6" fmla="*/ 27 w 65"/>
                    <a:gd name="T7" fmla="*/ 102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21"/>
                <p:cNvSpPr>
                  <a:spLocks/>
                </p:cNvSpPr>
                <p:nvPr/>
              </p:nvSpPr>
              <p:spPr bwMode="auto">
                <a:xfrm>
                  <a:off x="1701" y="1344"/>
                  <a:ext cx="91" cy="544"/>
                </a:xfrm>
                <a:custGeom>
                  <a:avLst/>
                  <a:gdLst>
                    <a:gd name="T0" fmla="*/ 91 w 65"/>
                    <a:gd name="T1" fmla="*/ 544 h 294"/>
                    <a:gd name="T2" fmla="*/ 32 w 65"/>
                    <a:gd name="T3" fmla="*/ 437 h 294"/>
                    <a:gd name="T4" fmla="*/ 1 w 65"/>
                    <a:gd name="T5" fmla="*/ 285 h 294"/>
                    <a:gd name="T6" fmla="*/ 27 w 65"/>
                    <a:gd name="T7" fmla="*/ 122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122"/>
                <p:cNvSpPr>
                  <a:spLocks/>
                </p:cNvSpPr>
                <p:nvPr/>
              </p:nvSpPr>
              <p:spPr bwMode="auto">
                <a:xfrm>
                  <a:off x="1610" y="1298"/>
                  <a:ext cx="91" cy="635"/>
                </a:xfrm>
                <a:custGeom>
                  <a:avLst/>
                  <a:gdLst>
                    <a:gd name="T0" fmla="*/ 91 w 65"/>
                    <a:gd name="T1" fmla="*/ 635 h 294"/>
                    <a:gd name="T2" fmla="*/ 32 w 65"/>
                    <a:gd name="T3" fmla="*/ 510 h 294"/>
                    <a:gd name="T4" fmla="*/ 1 w 65"/>
                    <a:gd name="T5" fmla="*/ 333 h 294"/>
                    <a:gd name="T6" fmla="*/ 27 w 65"/>
                    <a:gd name="T7" fmla="*/ 143 h 294"/>
                    <a:gd name="T8" fmla="*/ 85 w 65"/>
                    <a:gd name="T9" fmla="*/ 0 h 2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94"/>
                    <a:gd name="T17" fmla="*/ 65 w 65"/>
                    <a:gd name="T18" fmla="*/ 294 h 2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94">
                      <a:moveTo>
                        <a:pt x="65" y="294"/>
                      </a:moveTo>
                      <a:cubicBezTo>
                        <a:pt x="58" y="284"/>
                        <a:pt x="34" y="259"/>
                        <a:pt x="23" y="236"/>
                      </a:cubicBezTo>
                      <a:cubicBezTo>
                        <a:pt x="12" y="213"/>
                        <a:pt x="2" y="182"/>
                        <a:pt x="1" y="154"/>
                      </a:cubicBezTo>
                      <a:cubicBezTo>
                        <a:pt x="0" y="126"/>
                        <a:pt x="9" y="92"/>
                        <a:pt x="19" y="66"/>
                      </a:cubicBezTo>
                      <a:cubicBezTo>
                        <a:pt x="29" y="40"/>
                        <a:pt x="52" y="14"/>
                        <a:pt x="61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23"/>
              <p:cNvGrpSpPr>
                <a:grpSpLocks/>
              </p:cNvGrpSpPr>
              <p:nvPr/>
            </p:nvGrpSpPr>
            <p:grpSpPr bwMode="auto">
              <a:xfrm rot="-5400000">
                <a:off x="1993" y="1570"/>
                <a:ext cx="231" cy="93"/>
                <a:chOff x="3016" y="754"/>
                <a:chExt cx="363" cy="181"/>
              </a:xfrm>
            </p:grpSpPr>
            <p:sp>
              <p:nvSpPr>
                <p:cNvPr id="34" name="AutoShape 124"/>
                <p:cNvSpPr>
                  <a:spLocks noChangeArrowheads="1"/>
                </p:cNvSpPr>
                <p:nvPr/>
              </p:nvSpPr>
              <p:spPr bwMode="auto">
                <a:xfrm>
                  <a:off x="3016" y="754"/>
                  <a:ext cx="363" cy="91"/>
                </a:xfrm>
                <a:custGeom>
                  <a:avLst/>
                  <a:gdLst>
                    <a:gd name="T0" fmla="*/ 318 w 21600"/>
                    <a:gd name="T1" fmla="*/ 45 h 21600"/>
                    <a:gd name="T2" fmla="*/ 182 w 21600"/>
                    <a:gd name="T3" fmla="*/ 91 h 21600"/>
                    <a:gd name="T4" fmla="*/ 45 w 21600"/>
                    <a:gd name="T5" fmla="*/ 45 h 21600"/>
                    <a:gd name="T6" fmla="*/ 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2 w 21600"/>
                    <a:gd name="T13" fmla="*/ 4510 h 21600"/>
                    <a:gd name="T14" fmla="*/ 17078 w 21600"/>
                    <a:gd name="T15" fmla="*/ 1709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125"/>
                <p:cNvSpPr>
                  <a:spLocks noChangeArrowheads="1"/>
                </p:cNvSpPr>
                <p:nvPr/>
              </p:nvSpPr>
              <p:spPr bwMode="auto">
                <a:xfrm>
                  <a:off x="3107" y="845"/>
                  <a:ext cx="181" cy="9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31" name="Text Box 132"/>
            <p:cNvSpPr txBox="1">
              <a:spLocks noChangeArrowheads="1"/>
            </p:cNvSpPr>
            <p:nvPr/>
          </p:nvSpPr>
          <p:spPr bwMode="auto">
            <a:xfrm>
              <a:off x="8264255" y="2378965"/>
              <a:ext cx="490537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36000" rIns="18000" bIns="36000"/>
            <a:lstStyle/>
            <a:p>
              <a:pPr algn="ctr"/>
              <a:r>
                <a:rPr lang="el-GR" sz="1000" b="1" i="1">
                  <a:solidFill>
                    <a:srgbClr val="FF0000"/>
                  </a:solidFill>
                  <a:latin typeface="Calibri" pitchFamily="34" charset="0"/>
                </a:rPr>
                <a:t>δ</a:t>
              </a:r>
              <a:r>
                <a:rPr lang="it-IT" sz="1000" b="1" i="1">
                  <a:solidFill>
                    <a:srgbClr val="FF0000"/>
                  </a:solidFill>
                  <a:latin typeface="Calibri" pitchFamily="34" charset="0"/>
                </a:rPr>
                <a:t>(t)</a:t>
              </a:r>
              <a:endParaRPr lang="el-GR" sz="1000" b="1" i="1" baseline="-250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91" name="CasellaDiTesto 90"/>
          <p:cNvSpPr txBox="1"/>
          <p:nvPr/>
        </p:nvSpPr>
        <p:spPr>
          <a:xfrm>
            <a:off x="198295" y="3429000"/>
            <a:ext cx="7452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 A </a:t>
            </a:r>
            <a:r>
              <a:rPr lang="en-US" sz="2000" b="1" dirty="0"/>
              <a:t>to B-format filter matrix </a:t>
            </a:r>
            <a:r>
              <a:rPr lang="en-US" sz="2000" b="1" dirty="0" smtClean="0"/>
              <a:t>is </a:t>
            </a:r>
            <a:r>
              <a:rPr lang="en-US" sz="2000" b="1" dirty="0"/>
              <a:t>calculated </a:t>
            </a:r>
            <a:r>
              <a:rPr lang="en-US" sz="2000" b="1" dirty="0" smtClean="0"/>
              <a:t>inverting </a:t>
            </a:r>
            <a:r>
              <a:rPr lang="en-US" sz="2000" b="1" dirty="0"/>
              <a:t>a</a:t>
            </a:r>
            <a:r>
              <a:rPr lang="en-US" sz="2000" b="1" dirty="0" smtClean="0"/>
              <a:t> set of </a:t>
            </a:r>
            <a:r>
              <a:rPr lang="en-US" sz="2000" b="1" dirty="0" smtClean="0"/>
              <a:t>IRs </a:t>
            </a:r>
            <a:r>
              <a:rPr lang="en-US" sz="2000" b="1" dirty="0" smtClean="0"/>
              <a:t>measured in anechoic room from 362 directions (SIR – Spatial Impulse Response</a:t>
            </a:r>
            <a:r>
              <a:rPr lang="en-US" sz="2000" b="1" dirty="0" smtClean="0"/>
              <a:t>), by means of </a:t>
            </a:r>
            <a:r>
              <a:rPr lang="en-US" sz="2000" b="1" dirty="0" err="1" smtClean="0"/>
              <a:t>Kirkeby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7464152" y="2885209"/>
            <a:ext cx="2111680" cy="8234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CasellaDiTesto 91"/>
          <p:cNvSpPr txBox="1"/>
          <p:nvPr/>
        </p:nvSpPr>
        <p:spPr>
          <a:xfrm>
            <a:off x="6171765" y="2144325"/>
            <a:ext cx="240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Array placed on a 2-axis turning table</a:t>
            </a:r>
            <a:endParaRPr lang="en-GB" dirty="0"/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254947" y="5430846"/>
            <a:ext cx="7976948" cy="891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processing technique is called 3DVMS and was 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the RAI Research </a:t>
            </a:r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 and 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AIDA, a spinoff of the University of Parma.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asellaDiTesto 93"/>
          <p:cNvSpPr txBox="1"/>
          <p:nvPr/>
        </p:nvSpPr>
        <p:spPr>
          <a:xfrm>
            <a:off x="198295" y="4582819"/>
            <a:ext cx="7899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Depending on the purpose, a desired number </a:t>
            </a:r>
            <a:r>
              <a:rPr lang="en-GB" sz="2000" b="1" dirty="0"/>
              <a:t>M</a:t>
            </a:r>
            <a:r>
              <a:rPr lang="en-GB" sz="2000" b="1" dirty="0" smtClean="0"/>
              <a:t> </a:t>
            </a:r>
            <a:r>
              <a:rPr lang="en-GB" sz="2000" b="1" dirty="0"/>
              <a:t>of VIRTUAL MICROPHONES can be </a:t>
            </a:r>
            <a:r>
              <a:rPr lang="en-GB" sz="2000" b="1" dirty="0" smtClean="0"/>
              <a:t>obtained.</a:t>
            </a:r>
            <a:endParaRPr lang="en-GB" sz="2000" b="1" dirty="0"/>
          </a:p>
        </p:txBody>
      </p:sp>
      <p:sp>
        <p:nvSpPr>
          <p:cNvPr id="95" name="Rettangolo 9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Ambisonics encoding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3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ttangolo 93"/>
          <p:cNvSpPr/>
          <p:nvPr/>
        </p:nvSpPr>
        <p:spPr>
          <a:xfrm>
            <a:off x="5037061" y="1928711"/>
            <a:ext cx="1209157" cy="16248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 x K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Decoding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2188098" y="2322301"/>
            <a:ext cx="2688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Also the decoding </a:t>
            </a:r>
            <a:r>
              <a:rPr lang="en-GB" dirty="0" smtClean="0"/>
              <a:t>can be performed by means of </a:t>
            </a:r>
            <a:r>
              <a:rPr lang="en-GB" dirty="0" smtClean="0"/>
              <a:t>a FIR filtering matrix</a:t>
            </a:r>
            <a:endParaRPr lang="en-GB" dirty="0"/>
          </a:p>
        </p:txBody>
      </p:sp>
      <p:sp>
        <p:nvSpPr>
          <p:cNvPr id="96" name="CasellaDiTesto 95"/>
          <p:cNvSpPr txBox="1"/>
          <p:nvPr/>
        </p:nvSpPr>
        <p:spPr>
          <a:xfrm>
            <a:off x="119336" y="4319632"/>
            <a:ext cx="1171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Loudspeakers system: an Ambisonics decoder is used with the desired number of </a:t>
            </a:r>
            <a:r>
              <a:rPr lang="en-GB" sz="2000" dirty="0" smtClean="0"/>
              <a:t>output channels K (8 in this example) and </a:t>
            </a:r>
            <a:r>
              <a:rPr lang="en-GB" sz="2000" dirty="0" smtClean="0"/>
              <a:t>optimized for the specific configuration (i.e.: Rapture3D from Blue Ripple Sound).</a:t>
            </a:r>
            <a:endParaRPr lang="en-GB" sz="2000" dirty="0"/>
          </a:p>
        </p:txBody>
      </p:sp>
      <p:sp>
        <p:nvSpPr>
          <p:cNvPr id="15" name="Rettangolo 1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Decoding for loudspeakers</a:t>
            </a:r>
            <a:endParaRPr lang="en-GB" dirty="0"/>
          </a:p>
        </p:txBody>
      </p:sp>
      <p:grpSp>
        <p:nvGrpSpPr>
          <p:cNvPr id="17" name="Group 2"/>
          <p:cNvGrpSpPr/>
          <p:nvPr/>
        </p:nvGrpSpPr>
        <p:grpSpPr>
          <a:xfrm>
            <a:off x="7752184" y="1784781"/>
            <a:ext cx="2833017" cy="2274051"/>
            <a:chOff x="7998740" y="724852"/>
            <a:chExt cx="3378550" cy="2817524"/>
          </a:xfrm>
        </p:grpSpPr>
        <p:cxnSp>
          <p:nvCxnSpPr>
            <p:cNvPr id="18" name="Straight Connector 29"/>
            <p:cNvCxnSpPr/>
            <p:nvPr/>
          </p:nvCxnSpPr>
          <p:spPr>
            <a:xfrm flipV="1">
              <a:off x="8210303" y="2649402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arallelogram 21"/>
            <p:cNvSpPr/>
            <p:nvPr/>
          </p:nvSpPr>
          <p:spPr>
            <a:xfrm rot="5400000">
              <a:off x="9353504" y="1340283"/>
              <a:ext cx="2265668" cy="1391463"/>
            </a:xfrm>
            <a:prstGeom prst="parallelogram">
              <a:avLst>
                <a:gd name="adj" fmla="val 34736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23"/>
            <p:cNvCxnSpPr/>
            <p:nvPr/>
          </p:nvCxnSpPr>
          <p:spPr>
            <a:xfrm flipV="1">
              <a:off x="8199471" y="903181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7"/>
            <p:cNvCxnSpPr/>
            <p:nvPr/>
          </p:nvCxnSpPr>
          <p:spPr>
            <a:xfrm flipV="1">
              <a:off x="9590934" y="1389019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8"/>
            <p:cNvCxnSpPr/>
            <p:nvPr/>
          </p:nvCxnSpPr>
          <p:spPr>
            <a:xfrm flipV="1">
              <a:off x="9601918" y="3160263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035" y="1694745"/>
              <a:ext cx="889073" cy="1285407"/>
            </a:xfrm>
            <a:prstGeom prst="rect">
              <a:avLst/>
            </a:prstGeom>
          </p:spPr>
        </p:pic>
        <p:sp>
          <p:nvSpPr>
            <p:cNvPr id="24" name="Parallelogram 24"/>
            <p:cNvSpPr/>
            <p:nvPr/>
          </p:nvSpPr>
          <p:spPr>
            <a:xfrm rot="5400000">
              <a:off x="7770954" y="1520395"/>
              <a:ext cx="2248496" cy="1391463"/>
            </a:xfrm>
            <a:prstGeom prst="parallelogram">
              <a:avLst>
                <a:gd name="adj" fmla="val 3553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6310">
              <a:off x="8018698" y="91076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17538">
              <a:off x="9592468" y="737161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9468">
              <a:off x="10990459" y="1215557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89301">
              <a:off x="9386310" y="139660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5443">
              <a:off x="7998740" y="2656993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2294">
              <a:off x="9405530" y="3167854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31935">
              <a:off x="10988655" y="2979156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ight Arrow 30"/>
          <p:cNvSpPr/>
          <p:nvPr/>
        </p:nvSpPr>
        <p:spPr>
          <a:xfrm>
            <a:off x="6461543" y="2488526"/>
            <a:ext cx="676646" cy="433281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ttangolo 93"/>
          <p:cNvSpPr/>
          <p:nvPr/>
        </p:nvSpPr>
        <p:spPr>
          <a:xfrm>
            <a:off x="4949082" y="1582035"/>
            <a:ext cx="1096092" cy="16248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 x K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Decoding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2260106" y="1975625"/>
            <a:ext cx="2688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K speaker signals are convolved with the corresponding HRTFs</a:t>
            </a:r>
            <a:endParaRPr lang="en-GB" dirty="0"/>
          </a:p>
        </p:txBody>
      </p:sp>
      <p:sp>
        <p:nvSpPr>
          <p:cNvPr id="97" name="CasellaDiTesto 96"/>
          <p:cNvSpPr txBox="1"/>
          <p:nvPr/>
        </p:nvSpPr>
        <p:spPr>
          <a:xfrm>
            <a:off x="191344" y="4901098"/>
            <a:ext cx="11710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Headphones:</a:t>
            </a:r>
            <a:endParaRPr lang="en-GB" sz="2000" dirty="0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2207568" y="4653136"/>
            <a:ext cx="648072" cy="432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873748" y="4429486"/>
            <a:ext cx="673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past: generic HRTFs from dummy head (Neumann KU100)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t="4390" r="16865"/>
          <a:stretch/>
        </p:blipFill>
        <p:spPr>
          <a:xfrm>
            <a:off x="9624392" y="4015964"/>
            <a:ext cx="1461593" cy="2138439"/>
          </a:xfrm>
          <a:prstGeom prst="rect">
            <a:avLst/>
          </a:prstGeom>
        </p:spPr>
      </p:pic>
      <p:cxnSp>
        <p:nvCxnSpPr>
          <p:cNvPr id="98" name="Connettore 2 97"/>
          <p:cNvCxnSpPr/>
          <p:nvPr/>
        </p:nvCxnSpPr>
        <p:spPr>
          <a:xfrm>
            <a:off x="2207568" y="5079733"/>
            <a:ext cx="648072" cy="432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CasellaDiTesto 98"/>
          <p:cNvSpPr txBox="1"/>
          <p:nvPr/>
        </p:nvSpPr>
        <p:spPr>
          <a:xfrm>
            <a:off x="2873748" y="5322113"/>
            <a:ext cx="646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Now: personal HRTFs thanks to EXOFIELD MICROPHONES</a:t>
            </a:r>
            <a:endParaRPr lang="en-GB" dirty="0"/>
          </a:p>
        </p:txBody>
      </p:sp>
      <p:sp>
        <p:nvSpPr>
          <p:cNvPr id="9" name="Per 8"/>
          <p:cNvSpPr/>
          <p:nvPr/>
        </p:nvSpPr>
        <p:spPr>
          <a:xfrm>
            <a:off x="8832304" y="3669315"/>
            <a:ext cx="3096344" cy="2820835"/>
          </a:xfrm>
          <a:prstGeom prst="mathMultiply">
            <a:avLst>
              <a:gd name="adj1" fmla="val 6122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1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Decoding over headphones</a:t>
            </a:r>
            <a:endParaRPr lang="en-GB" dirty="0"/>
          </a:p>
        </p:txBody>
      </p:sp>
      <p:sp>
        <p:nvSpPr>
          <p:cNvPr id="33" name="Rettangolo 18"/>
          <p:cNvSpPr/>
          <p:nvPr/>
        </p:nvSpPr>
        <p:spPr>
          <a:xfrm>
            <a:off x="6456040" y="1574137"/>
            <a:ext cx="1080120" cy="1624826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K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x </a:t>
            </a:r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HRTF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0" y="2150201"/>
            <a:ext cx="3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GB" sz="3600" dirty="0"/>
          </a:p>
        </p:txBody>
      </p:sp>
      <p:pic>
        <p:nvPicPr>
          <p:cNvPr id="35" name="Picture 4" descr="Image result for headphones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0256" y="1549516"/>
            <a:ext cx="1674068" cy="16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ight Arrow 30"/>
          <p:cNvSpPr/>
          <p:nvPr/>
        </p:nvSpPr>
        <p:spPr>
          <a:xfrm>
            <a:off x="7752184" y="2220649"/>
            <a:ext cx="676646" cy="433281"/>
          </a:xfrm>
          <a:prstGeom prst="rightArrow">
            <a:avLst/>
          </a:prstGeom>
          <a:solidFill>
            <a:srgbClr val="CCE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t="4390" r="16865"/>
          <a:stretch/>
        </p:blipFill>
        <p:spPr>
          <a:xfrm>
            <a:off x="8976320" y="4015964"/>
            <a:ext cx="1461593" cy="2138439"/>
          </a:xfrm>
          <a:prstGeom prst="rect">
            <a:avLst/>
          </a:prstGeom>
        </p:spPr>
      </p:pic>
      <p:sp>
        <p:nvSpPr>
          <p:cNvPr id="99" name="CasellaDiTesto 98"/>
          <p:cNvSpPr txBox="1"/>
          <p:nvPr/>
        </p:nvSpPr>
        <p:spPr>
          <a:xfrm>
            <a:off x="2873748" y="532211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Now: EXOFIELD MICROPHONES</a:t>
            </a:r>
            <a:endParaRPr lang="en-GB" dirty="0"/>
          </a:p>
        </p:txBody>
      </p:sp>
      <p:sp>
        <p:nvSpPr>
          <p:cNvPr id="9" name="Per 8"/>
          <p:cNvSpPr/>
          <p:nvPr/>
        </p:nvSpPr>
        <p:spPr>
          <a:xfrm>
            <a:off x="8184232" y="3669315"/>
            <a:ext cx="3096344" cy="2820835"/>
          </a:xfrm>
          <a:prstGeom prst="mathMultiply">
            <a:avLst>
              <a:gd name="adj1" fmla="val 6122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ccia in su 1"/>
          <p:cNvSpPr/>
          <p:nvPr/>
        </p:nvSpPr>
        <p:spPr>
          <a:xfrm flipH="1">
            <a:off x="4542631" y="4386009"/>
            <a:ext cx="386329" cy="936104"/>
          </a:xfrm>
          <a:prstGeom prst="up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3359696" y="2219965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err="1" smtClean="0"/>
              <a:t>Immersivity</a:t>
            </a:r>
            <a:endParaRPr lang="en-GB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359696" y="298902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Naturalness</a:t>
            </a:r>
            <a:endParaRPr lang="en-GB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359696" y="382097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Spatial localization capability</a:t>
            </a:r>
            <a:endParaRPr lang="en-GB" sz="2000" dirty="0"/>
          </a:p>
        </p:txBody>
      </p:sp>
      <p:sp>
        <p:nvSpPr>
          <p:cNvPr id="18" name="Parentesi quadra chiusa 17"/>
          <p:cNvSpPr/>
          <p:nvPr/>
        </p:nvSpPr>
        <p:spPr>
          <a:xfrm>
            <a:off x="6988876" y="1965734"/>
            <a:ext cx="228146" cy="2846792"/>
          </a:xfrm>
          <a:prstGeom prst="rightBracke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7379767" y="2941993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All dramatically improved !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87133" y="1733746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PERSONALIZED HRTFs</a:t>
            </a:r>
            <a:endParaRPr lang="en-GB" sz="2000" b="1" dirty="0"/>
          </a:p>
        </p:txBody>
      </p:sp>
      <p:sp>
        <p:nvSpPr>
          <p:cNvPr id="19" name="Rettangolo 1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5361" y="115889"/>
            <a:ext cx="8856983" cy="864841"/>
          </a:xfrm>
        </p:spPr>
        <p:txBody>
          <a:bodyPr/>
          <a:lstStyle/>
          <a:p>
            <a:r>
              <a:rPr lang="en-US" dirty="0" smtClean="0"/>
              <a:t>Ambisonics over headphones with Exofield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1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1543168" y="2022392"/>
            <a:ext cx="263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Our filtering engine is </a:t>
            </a:r>
            <a:r>
              <a:rPr lang="en-GB" sz="2000" b="1" dirty="0" smtClean="0"/>
              <a:t>X-</a:t>
            </a:r>
            <a:r>
              <a:rPr lang="en-GB" sz="2000" b="1" dirty="0" err="1" smtClean="0"/>
              <a:t>volver</a:t>
            </a:r>
            <a:endParaRPr lang="en-GB" sz="20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58652" y="3453056"/>
            <a:ext cx="29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X</a:t>
            </a:r>
            <a:r>
              <a:rPr lang="en-GB" dirty="0" smtClean="0"/>
              <a:t>-</a:t>
            </a:r>
            <a:r>
              <a:rPr lang="en-GB" dirty="0" err="1" smtClean="0"/>
              <a:t>volver</a:t>
            </a:r>
            <a:r>
              <a:rPr lang="en-GB" dirty="0" smtClean="0"/>
              <a:t> is a VST plugin</a:t>
            </a:r>
            <a:endParaRPr lang="en-GB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70063" y="3873076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Real time</a:t>
            </a:r>
            <a:endParaRPr lang="en-GB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70063" y="4306141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Low CPU usage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70063" y="4767806"/>
            <a:ext cx="55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Very high </a:t>
            </a:r>
            <a:r>
              <a:rPr lang="en-GB" dirty="0"/>
              <a:t>potential: </a:t>
            </a:r>
            <a:r>
              <a:rPr lang="en-GB" dirty="0" smtClean="0"/>
              <a:t>capable </a:t>
            </a:r>
            <a:r>
              <a:rPr lang="en-GB" dirty="0"/>
              <a:t>of convolving the A-format (32 channels, 48 kHz, 32bit) with a 32x16 FIR filtering matrix (4096 </a:t>
            </a:r>
            <a:r>
              <a:rPr lang="en-GB" dirty="0" smtClean="0"/>
              <a:t>samples each)</a:t>
            </a:r>
            <a:br>
              <a:rPr lang="en-GB" dirty="0" smtClean="0"/>
            </a:br>
            <a:r>
              <a:rPr lang="en-GB" dirty="0" smtClean="0"/>
              <a:t>to </a:t>
            </a:r>
            <a:r>
              <a:rPr lang="en-GB" dirty="0"/>
              <a:t>B-format (16 channels, 48 kHz, 32bit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b="4247"/>
          <a:stretch/>
        </p:blipFill>
        <p:spPr>
          <a:xfrm>
            <a:off x="6068020" y="1316792"/>
            <a:ext cx="5976664" cy="511256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matrix convolution with X-</a:t>
            </a:r>
            <a:r>
              <a:rPr lang="en-US" dirty="0" err="1" smtClean="0"/>
              <a:t>volver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9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35037" y="3068960"/>
            <a:ext cx="352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Why AMBISONICS ???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3863752" y="2420888"/>
            <a:ext cx="1080120" cy="648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823608" y="1522504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Virtual Reality</a:t>
            </a:r>
          </a:p>
          <a:p>
            <a:r>
              <a:rPr lang="en-GB" dirty="0" smtClean="0"/>
              <a:t>Augmented Reality</a:t>
            </a:r>
          </a:p>
          <a:p>
            <a:r>
              <a:rPr lang="en-GB" dirty="0" smtClean="0"/>
              <a:t>Mixed Reality</a:t>
            </a:r>
            <a:endParaRPr lang="en-GB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6560810" y="2122668"/>
            <a:ext cx="792088" cy="900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888088" y="1654078"/>
            <a:ext cx="14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Videogames</a:t>
            </a:r>
            <a:endParaRPr lang="en-GB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3215680" y="3530625"/>
            <a:ext cx="1728192" cy="330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66608" y="3830585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Remote fruition of live events:</a:t>
            </a:r>
          </a:p>
          <a:p>
            <a:r>
              <a:rPr lang="en-GB" dirty="0" smtClean="0"/>
              <a:t>Concerts, sports…</a:t>
            </a:r>
            <a:endParaRPr lang="en-GB" dirty="0"/>
          </a:p>
        </p:txBody>
      </p:sp>
      <p:cxnSp>
        <p:nvCxnSpPr>
          <p:cNvPr id="27" name="Connettore 2 26"/>
          <p:cNvCxnSpPr/>
          <p:nvPr/>
        </p:nvCxnSpPr>
        <p:spPr>
          <a:xfrm>
            <a:off x="6240016" y="3555571"/>
            <a:ext cx="1008112" cy="5981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6113760" y="4244346"/>
            <a:ext cx="439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360° panoramic tours</a:t>
            </a:r>
          </a:p>
          <a:p>
            <a:r>
              <a:rPr lang="it-IT" dirty="0" smtClean="0"/>
              <a:t>360° audio/video </a:t>
            </a:r>
            <a:r>
              <a:rPr lang="it-IT" dirty="0" err="1" smtClean="0"/>
              <a:t>recordings</a:t>
            </a:r>
            <a:r>
              <a:rPr lang="it-IT" dirty="0" smtClean="0"/>
              <a:t> </a:t>
            </a:r>
            <a:r>
              <a:rPr lang="it-IT" dirty="0" err="1" smtClean="0"/>
              <a:t>reproduction</a:t>
            </a:r>
            <a:endParaRPr lang="en-GB" dirty="0"/>
          </a:p>
        </p:txBody>
      </p:sp>
      <p:cxnSp>
        <p:nvCxnSpPr>
          <p:cNvPr id="29" name="Connettore 2 28"/>
          <p:cNvCxnSpPr>
            <a:stCxn id="2" idx="3"/>
          </p:cNvCxnSpPr>
          <p:nvPr/>
        </p:nvCxnSpPr>
        <p:spPr>
          <a:xfrm flipV="1">
            <a:off x="7856963" y="3044014"/>
            <a:ext cx="1196333" cy="255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9059786" y="2653461"/>
            <a:ext cx="238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Enhanced listening experience </a:t>
            </a:r>
            <a:endParaRPr lang="en-GB" dirty="0"/>
          </a:p>
        </p:txBody>
      </p:sp>
      <p:cxnSp>
        <p:nvCxnSpPr>
          <p:cNvPr id="36" name="Connettore 2 35"/>
          <p:cNvCxnSpPr/>
          <p:nvPr/>
        </p:nvCxnSpPr>
        <p:spPr>
          <a:xfrm flipH="1">
            <a:off x="4672462" y="3538861"/>
            <a:ext cx="1028498" cy="13538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3593333" y="4928860"/>
            <a:ext cx="21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Low computational cost Head-tracking</a:t>
            </a:r>
            <a:endParaRPr lang="en-GB" dirty="0"/>
          </a:p>
        </p:txBody>
      </p:sp>
      <p:sp>
        <p:nvSpPr>
          <p:cNvPr id="18" name="Rettangolo 1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for VR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6" grpId="0"/>
      <p:bldP spid="28" grpId="0"/>
      <p:bldP spid="32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35037" y="3068960"/>
            <a:ext cx="352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Why AMBISONICS ???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3863752" y="2420888"/>
            <a:ext cx="1080120" cy="648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823608" y="1522504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Virtual Reality</a:t>
            </a:r>
          </a:p>
          <a:p>
            <a:r>
              <a:rPr lang="en-GB" dirty="0" smtClean="0"/>
              <a:t>Augmented Reality</a:t>
            </a:r>
          </a:p>
          <a:p>
            <a:r>
              <a:rPr lang="en-GB" dirty="0" smtClean="0"/>
              <a:t>Mixed Reality</a:t>
            </a:r>
            <a:endParaRPr lang="en-GB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6560810" y="2122668"/>
            <a:ext cx="792088" cy="900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888088" y="1654078"/>
            <a:ext cx="14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Videogames</a:t>
            </a:r>
            <a:endParaRPr lang="en-GB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3215680" y="3530625"/>
            <a:ext cx="1728192" cy="330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66608" y="3830585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Remote fruition of live events:</a:t>
            </a:r>
          </a:p>
          <a:p>
            <a:r>
              <a:rPr lang="en-GB" dirty="0" smtClean="0"/>
              <a:t>Concerts, sports…</a:t>
            </a:r>
            <a:endParaRPr lang="en-GB" dirty="0"/>
          </a:p>
        </p:txBody>
      </p:sp>
      <p:cxnSp>
        <p:nvCxnSpPr>
          <p:cNvPr id="27" name="Connettore 2 26"/>
          <p:cNvCxnSpPr/>
          <p:nvPr/>
        </p:nvCxnSpPr>
        <p:spPr>
          <a:xfrm>
            <a:off x="6240016" y="3555571"/>
            <a:ext cx="1008112" cy="5981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6113760" y="4244346"/>
            <a:ext cx="4753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360° panoramic tours</a:t>
            </a:r>
          </a:p>
          <a:p>
            <a:r>
              <a:rPr lang="it-IT" b="1" u="sng" dirty="0" smtClean="0"/>
              <a:t>360° audio/video </a:t>
            </a:r>
            <a:r>
              <a:rPr lang="it-IT" b="1" u="sng" dirty="0" err="1" smtClean="0"/>
              <a:t>recordings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reproduction</a:t>
            </a:r>
            <a:endParaRPr lang="en-GB" b="1" u="sng" dirty="0"/>
          </a:p>
        </p:txBody>
      </p:sp>
      <p:cxnSp>
        <p:nvCxnSpPr>
          <p:cNvPr id="29" name="Connettore 2 28"/>
          <p:cNvCxnSpPr>
            <a:stCxn id="2" idx="3"/>
          </p:cNvCxnSpPr>
          <p:nvPr/>
        </p:nvCxnSpPr>
        <p:spPr>
          <a:xfrm flipV="1">
            <a:off x="7856963" y="3044014"/>
            <a:ext cx="1196333" cy="255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9059786" y="2653461"/>
            <a:ext cx="238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Enhanced listening experience </a:t>
            </a:r>
            <a:endParaRPr lang="en-GB" b="1" u="sng" dirty="0"/>
          </a:p>
        </p:txBody>
      </p:sp>
      <p:cxnSp>
        <p:nvCxnSpPr>
          <p:cNvPr id="36" name="Connettore 2 35"/>
          <p:cNvCxnSpPr/>
          <p:nvPr/>
        </p:nvCxnSpPr>
        <p:spPr>
          <a:xfrm flipH="1">
            <a:off x="4672462" y="3538861"/>
            <a:ext cx="1028498" cy="13538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3593333" y="4928860"/>
            <a:ext cx="252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Low computational cost Head-tracking</a:t>
            </a:r>
            <a:endParaRPr lang="en-GB" b="1" u="sng" dirty="0"/>
          </a:p>
        </p:txBody>
      </p:sp>
      <p:sp>
        <p:nvSpPr>
          <p:cNvPr id="16" name="Rettangolo 15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Ambisonics for VR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4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icoh theta v TA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59" y="2294456"/>
            <a:ext cx="2694055" cy="26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1502061" y="3336247"/>
            <a:ext cx="186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Ricoh Theta V:</a:t>
            </a:r>
            <a:endParaRPr lang="en-GB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569199" y="3761034"/>
            <a:ext cx="31021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Easy-to-use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Cheap and compact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Automatic stitching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Includes the TA-1 </a:t>
            </a:r>
            <a:br>
              <a:rPr lang="en-US" dirty="0" smtClean="0"/>
            </a:br>
            <a:r>
              <a:rPr lang="en-US" dirty="0" smtClean="0"/>
              <a:t>FOA microphone array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Optional underwater case</a:t>
            </a:r>
            <a:endParaRPr lang="en-GB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3507" r="5946" b="3507"/>
          <a:stretch/>
        </p:blipFill>
        <p:spPr>
          <a:xfrm>
            <a:off x="5354856" y="2638847"/>
            <a:ext cx="2751167" cy="2244373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8616280" y="3344166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8 GoPro ring: </a:t>
            </a:r>
            <a:endParaRPr lang="en-GB" sz="2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8760296" y="3761034"/>
            <a:ext cx="3409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Higher quality output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3D (stereoscopic) possible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Slow, offline stitching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No spatial audio recording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Incomplete vertical coverage</a:t>
            </a:r>
            <a:endParaRPr lang="en-GB" dirty="0"/>
          </a:p>
        </p:txBody>
      </p:sp>
      <p:sp>
        <p:nvSpPr>
          <p:cNvPr id="13" name="Rettangolo 12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Panoramic video recording systems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9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9" y="4685518"/>
            <a:ext cx="4249114" cy="176781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76" y="2461118"/>
            <a:ext cx="3238578" cy="249218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8" b="24103"/>
          <a:stretch/>
        </p:blipFill>
        <p:spPr>
          <a:xfrm>
            <a:off x="2087770" y="3056968"/>
            <a:ext cx="2998393" cy="1511169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H="1">
            <a:off x="3863752" y="1871225"/>
            <a:ext cx="2275529" cy="690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983432" y="2631385"/>
            <a:ext cx="468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High-level, top quality desktop solutions</a:t>
            </a:r>
            <a:endParaRPr lang="en-GB" sz="2000" dirty="0"/>
          </a:p>
        </p:txBody>
      </p:sp>
      <p:cxnSp>
        <p:nvCxnSpPr>
          <p:cNvPr id="19" name="Connettore 2 18"/>
          <p:cNvCxnSpPr/>
          <p:nvPr/>
        </p:nvCxnSpPr>
        <p:spPr>
          <a:xfrm>
            <a:off x="6126675" y="1871225"/>
            <a:ext cx="2275529" cy="690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384032" y="2631385"/>
            <a:ext cx="450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Cheap, easy-to-use portable solutions</a:t>
            </a:r>
            <a:endParaRPr lang="en-GB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38592" y="352529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HTC VIVE</a:t>
            </a:r>
            <a:endParaRPr lang="en-GB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100204" y="507589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SAMSUNG ODISSEY</a:t>
            </a:r>
            <a:endParaRPr lang="en-GB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672064" y="352051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SAMSUNG GEAR VR</a:t>
            </a:r>
            <a:endParaRPr lang="en-GB" b="1" dirty="0"/>
          </a:p>
        </p:txBody>
      </p:sp>
      <p:sp>
        <p:nvSpPr>
          <p:cNvPr id="30" name="TextBox 1"/>
          <p:cNvSpPr txBox="1"/>
          <p:nvPr/>
        </p:nvSpPr>
        <p:spPr>
          <a:xfrm>
            <a:off x="0" y="140961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360 video with Ambisonics soundtrack</a:t>
            </a:r>
            <a:endParaRPr lang="en-GB" sz="2400" dirty="0" smtClean="0"/>
          </a:p>
        </p:txBody>
      </p:sp>
      <p:sp>
        <p:nvSpPr>
          <p:cNvPr id="17" name="Rettangolo 1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13" y="4486049"/>
            <a:ext cx="3925567" cy="1944324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9266044" y="507589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OCULUS GO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reproduction systems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4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9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>
          <a:xfrm>
            <a:off x="335360" y="116632"/>
            <a:ext cx="7710395" cy="864841"/>
          </a:xfrm>
        </p:spPr>
        <p:txBody>
          <a:bodyPr/>
          <a:lstStyle/>
          <a:p>
            <a:r>
              <a:rPr lang="en-US" altLang="it-IT" sz="3600" dirty="0" smtClean="0"/>
              <a:t>Measurement of a sound system</a:t>
            </a:r>
            <a:endParaRPr lang="en-US" altLang="it-IT" sz="3600" dirty="0"/>
          </a:p>
        </p:txBody>
      </p:sp>
      <p:cxnSp>
        <p:nvCxnSpPr>
          <p:cNvPr id="6" name="Connettore 2 5"/>
          <p:cNvCxnSpPr>
            <a:endCxn id="7" idx="1"/>
          </p:cNvCxnSpPr>
          <p:nvPr/>
        </p:nvCxnSpPr>
        <p:spPr>
          <a:xfrm>
            <a:off x="794126" y="3513930"/>
            <a:ext cx="14857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2279834" y="2806772"/>
            <a:ext cx="2232248" cy="141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Nonlinear, time variant system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K[x(t)]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(loudspeakers)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4" name="Connettore 2 13"/>
          <p:cNvCxnSpPr>
            <a:stCxn id="7" idx="3"/>
            <a:endCxn id="17" idx="1"/>
          </p:cNvCxnSpPr>
          <p:nvPr/>
        </p:nvCxnSpPr>
        <p:spPr>
          <a:xfrm>
            <a:off x="4512082" y="3513930"/>
            <a:ext cx="2022671" cy="5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6534753" y="2864637"/>
            <a:ext cx="1766292" cy="1309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Linear system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w</a:t>
            </a:r>
            <a:r>
              <a:rPr lang="en-GB" sz="2000" dirty="0" smtClean="0">
                <a:solidFill>
                  <a:schemeClr val="tx1"/>
                </a:solidFill>
              </a:rPr>
              <a:t>(t)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 h(t)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(</a:t>
            </a:r>
            <a: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propagation</a:t>
            </a:r>
            <a:r>
              <a:rPr lang="it-IT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19" name="Connettore 2 18"/>
          <p:cNvCxnSpPr>
            <a:stCxn id="17" idx="3"/>
            <a:endCxn id="20" idx="2"/>
          </p:cNvCxnSpPr>
          <p:nvPr/>
        </p:nvCxnSpPr>
        <p:spPr>
          <a:xfrm flipV="1">
            <a:off x="8301045" y="3513930"/>
            <a:ext cx="720080" cy="5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9021125" y="3297906"/>
            <a:ext cx="432048" cy="432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+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3" name="Connettore 2 22"/>
          <p:cNvCxnSpPr>
            <a:stCxn id="20" idx="6"/>
          </p:cNvCxnSpPr>
          <p:nvPr/>
        </p:nvCxnSpPr>
        <p:spPr>
          <a:xfrm>
            <a:off x="9453173" y="3513930"/>
            <a:ext cx="18190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28" idx="2"/>
            <a:endCxn id="20" idx="0"/>
          </p:cNvCxnSpPr>
          <p:nvPr/>
        </p:nvCxnSpPr>
        <p:spPr>
          <a:xfrm>
            <a:off x="9237149" y="2424225"/>
            <a:ext cx="0" cy="8736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8121025" y="1813893"/>
            <a:ext cx="2232248" cy="610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Noise n(t)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67408" y="3000655"/>
            <a:ext cx="136447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Input signal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x</a:t>
            </a:r>
            <a:r>
              <a:rPr lang="en-GB" dirty="0" smtClean="0"/>
              <a:t>(t)</a:t>
            </a:r>
            <a:endParaRPr lang="en-GB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4653991" y="3029076"/>
            <a:ext cx="1774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Distorted signal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w</a:t>
            </a:r>
            <a:r>
              <a:rPr lang="en-GB" dirty="0" smtClean="0"/>
              <a:t>(t)</a:t>
            </a:r>
            <a:endParaRPr lang="en-GB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9565344" y="2999714"/>
            <a:ext cx="15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Output signal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y</a:t>
            </a:r>
            <a:r>
              <a:rPr lang="en-GB" dirty="0" smtClean="0"/>
              <a:t>(t)</a:t>
            </a:r>
            <a:endParaRPr lang="en-GB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393572" y="4883332"/>
            <a:ext cx="770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Desired result: linear impulse response of the acoustic propagation h(t)</a:t>
            </a:r>
            <a:endParaRPr lang="en-GB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393572" y="4395848"/>
            <a:ext cx="748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x(t): known test signal played through loudspeakers (or headphones)</a:t>
            </a:r>
            <a:endParaRPr lang="en-GB" dirty="0"/>
          </a:p>
        </p:txBody>
      </p:sp>
      <p:sp>
        <p:nvSpPr>
          <p:cNvPr id="55" name="CasellaDiTesto 54"/>
          <p:cNvSpPr txBox="1"/>
          <p:nvPr/>
        </p:nvSpPr>
        <p:spPr>
          <a:xfrm>
            <a:off x="393572" y="5867980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y</a:t>
            </a:r>
            <a:r>
              <a:rPr lang="en-GB" dirty="0" smtClean="0"/>
              <a:t>(t): measured output signal</a:t>
            </a:r>
            <a:endParaRPr lang="en-GB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393572" y="5376846"/>
            <a:ext cx="980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dirty="0" smtClean="0"/>
              <a:t>It is necessary to exclude the effect of the nonlinear part K and of the background noise n(t)</a:t>
            </a:r>
            <a:endParaRPr lang="en-GB" dirty="0"/>
          </a:p>
        </p:txBody>
      </p:sp>
      <p:sp>
        <p:nvSpPr>
          <p:cNvPr id="21" name="Rettangolo 2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79834" y="1811870"/>
            <a:ext cx="8083819" cy="2409218"/>
            <a:chOff x="2279834" y="1811870"/>
            <a:chExt cx="8083819" cy="2409218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279834" y="2806772"/>
              <a:ext cx="2232248" cy="1414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79834" y="2806772"/>
              <a:ext cx="2232248" cy="1414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121025" y="1811870"/>
              <a:ext cx="2242628" cy="6123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31405" y="1811870"/>
              <a:ext cx="2221868" cy="6123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79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0" grpId="0" animBg="1"/>
      <p:bldP spid="28" grpId="0" animBg="1"/>
      <p:bldP spid="29" grpId="0"/>
      <p:bldP spid="31" grpId="0"/>
      <p:bldP spid="35" grpId="0"/>
      <p:bldP spid="53" grpId="0"/>
      <p:bldP spid="54" grpId="0"/>
      <p:bldP spid="55" grpId="0"/>
      <p:bldP spid="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68" y="3140968"/>
            <a:ext cx="1744385" cy="102651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87" y="4342030"/>
            <a:ext cx="1755948" cy="1755948"/>
          </a:xfrm>
          <a:prstGeom prst="rect">
            <a:avLst/>
          </a:prstGeom>
        </p:spPr>
      </p:pic>
      <p:sp>
        <p:nvSpPr>
          <p:cNvPr id="21" name="Down Arrow 4"/>
          <p:cNvSpPr/>
          <p:nvPr/>
        </p:nvSpPr>
        <p:spPr>
          <a:xfrm>
            <a:off x="1725711" y="3694876"/>
            <a:ext cx="354501" cy="620377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5"/>
          <p:cNvSpPr/>
          <p:nvPr/>
        </p:nvSpPr>
        <p:spPr>
          <a:xfrm>
            <a:off x="3246049" y="5449154"/>
            <a:ext cx="620377" cy="44312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9266" y="4746707"/>
            <a:ext cx="2338879" cy="14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7"/>
          <p:cNvSpPr txBox="1"/>
          <p:nvPr/>
        </p:nvSpPr>
        <p:spPr>
          <a:xfrm flipH="1">
            <a:off x="-96688" y="6065039"/>
            <a:ext cx="3134239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969" dirty="0"/>
              <a:t>X-</a:t>
            </a:r>
            <a:r>
              <a:rPr lang="en-GB" sz="1969" dirty="0" err="1"/>
              <a:t>volver</a:t>
            </a:r>
            <a:r>
              <a:rPr lang="en-GB" sz="1969" dirty="0"/>
              <a:t> </a:t>
            </a:r>
            <a:r>
              <a:rPr lang="en-GB" sz="1969" dirty="0" smtClean="0"/>
              <a:t>FIR </a:t>
            </a:r>
            <a:r>
              <a:rPr lang="en-GB" sz="1969" dirty="0"/>
              <a:t>matrix</a:t>
            </a:r>
          </a:p>
        </p:txBody>
      </p:sp>
      <p:sp>
        <p:nvSpPr>
          <p:cNvPr id="28" name="TextBox 13"/>
          <p:cNvSpPr txBox="1"/>
          <p:nvPr/>
        </p:nvSpPr>
        <p:spPr>
          <a:xfrm flipH="1">
            <a:off x="3431704" y="6081411"/>
            <a:ext cx="4433815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/>
              <a:t>Ambisonics domain (1</a:t>
            </a:r>
            <a:r>
              <a:rPr lang="en-GB" sz="1969" baseline="30000" dirty="0"/>
              <a:t>st</a:t>
            </a:r>
            <a:r>
              <a:rPr lang="en-GB" sz="1969" dirty="0"/>
              <a:t> or 3</a:t>
            </a:r>
            <a:r>
              <a:rPr lang="en-GB" sz="1969" baseline="30000" dirty="0"/>
              <a:t>rd</a:t>
            </a:r>
            <a:r>
              <a:rPr lang="en-GB" sz="1969" dirty="0"/>
              <a:t> order </a:t>
            </a:r>
            <a:r>
              <a:rPr lang="en-GB" sz="1969" dirty="0" smtClean="0"/>
              <a:t>)</a:t>
            </a:r>
            <a:endParaRPr lang="en-GB" sz="1969" dirty="0"/>
          </a:p>
        </p:txBody>
      </p:sp>
      <p:sp>
        <p:nvSpPr>
          <p:cNvPr id="29" name="TextBox 15"/>
          <p:cNvSpPr txBox="1"/>
          <p:nvPr/>
        </p:nvSpPr>
        <p:spPr>
          <a:xfrm flipH="1">
            <a:off x="473697" y="1249292"/>
            <a:ext cx="2896498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 err="1"/>
              <a:t>Eigenmike</a:t>
            </a:r>
            <a:r>
              <a:rPr lang="en-GB" sz="1969" dirty="0"/>
              <a:t>™ 32</a:t>
            </a:r>
          </a:p>
        </p:txBody>
      </p:sp>
      <p:sp>
        <p:nvSpPr>
          <p:cNvPr id="31" name="TextBox 17"/>
          <p:cNvSpPr txBox="1"/>
          <p:nvPr/>
        </p:nvSpPr>
        <p:spPr>
          <a:xfrm flipH="1">
            <a:off x="4146710" y="4037002"/>
            <a:ext cx="2896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/>
              <a:t>3-axis </a:t>
            </a:r>
            <a:r>
              <a:rPr lang="en-GB" sz="1969" dirty="0" smtClean="0"/>
              <a:t>(counter) </a:t>
            </a:r>
            <a:r>
              <a:rPr lang="en-GB" sz="2000" dirty="0" smtClean="0"/>
              <a:t>rotation</a:t>
            </a:r>
            <a:endParaRPr lang="en-GB" sz="2000" dirty="0"/>
          </a:p>
        </p:txBody>
      </p:sp>
      <p:sp>
        <p:nvSpPr>
          <p:cNvPr id="33" name="TextBox 19"/>
          <p:cNvSpPr txBox="1"/>
          <p:nvPr/>
        </p:nvSpPr>
        <p:spPr>
          <a:xfrm flipH="1">
            <a:off x="4199873" y="1963160"/>
            <a:ext cx="282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Ambisonics decoder </a:t>
            </a:r>
            <a:r>
              <a:rPr lang="en-GB" sz="2000" dirty="0" smtClean="0"/>
              <a:t>(4x8 or 16x8 channels)</a:t>
            </a:r>
            <a:endParaRPr lang="en-GB" sz="2000" dirty="0"/>
          </a:p>
        </p:txBody>
      </p:sp>
      <p:grpSp>
        <p:nvGrpSpPr>
          <p:cNvPr id="34" name="Group 2"/>
          <p:cNvGrpSpPr/>
          <p:nvPr/>
        </p:nvGrpSpPr>
        <p:grpSpPr>
          <a:xfrm>
            <a:off x="8531113" y="1429617"/>
            <a:ext cx="2833017" cy="2274051"/>
            <a:chOff x="7998740" y="724852"/>
            <a:chExt cx="3378550" cy="2817524"/>
          </a:xfrm>
        </p:grpSpPr>
        <p:cxnSp>
          <p:nvCxnSpPr>
            <p:cNvPr id="35" name="Straight Connector 29"/>
            <p:cNvCxnSpPr/>
            <p:nvPr/>
          </p:nvCxnSpPr>
          <p:spPr>
            <a:xfrm flipV="1">
              <a:off x="8210303" y="2649402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arallelogram 21"/>
            <p:cNvSpPr/>
            <p:nvPr/>
          </p:nvSpPr>
          <p:spPr>
            <a:xfrm rot="5400000">
              <a:off x="9353504" y="1340283"/>
              <a:ext cx="2265668" cy="1391463"/>
            </a:xfrm>
            <a:prstGeom prst="parallelogram">
              <a:avLst>
                <a:gd name="adj" fmla="val 34736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23"/>
            <p:cNvCxnSpPr/>
            <p:nvPr/>
          </p:nvCxnSpPr>
          <p:spPr>
            <a:xfrm flipV="1">
              <a:off x="8199471" y="903181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7"/>
            <p:cNvCxnSpPr/>
            <p:nvPr/>
          </p:nvCxnSpPr>
          <p:spPr>
            <a:xfrm flipV="1">
              <a:off x="9590934" y="1389019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8"/>
            <p:cNvCxnSpPr/>
            <p:nvPr/>
          </p:nvCxnSpPr>
          <p:spPr>
            <a:xfrm flipV="1">
              <a:off x="9601918" y="3160263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035" y="1694745"/>
              <a:ext cx="889073" cy="1285407"/>
            </a:xfrm>
            <a:prstGeom prst="rect">
              <a:avLst/>
            </a:prstGeom>
          </p:spPr>
        </p:pic>
        <p:sp>
          <p:nvSpPr>
            <p:cNvPr id="41" name="Parallelogram 24"/>
            <p:cNvSpPr/>
            <p:nvPr/>
          </p:nvSpPr>
          <p:spPr>
            <a:xfrm rot="5400000">
              <a:off x="7770954" y="1520395"/>
              <a:ext cx="2248496" cy="1391463"/>
            </a:xfrm>
            <a:prstGeom prst="parallelogram">
              <a:avLst>
                <a:gd name="adj" fmla="val 3553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6310">
              <a:off x="8018698" y="91076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17538">
              <a:off x="9592468" y="737161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9468">
              <a:off x="10990459" y="1215557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89301">
              <a:off x="9386310" y="139660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5443">
              <a:off x="7998740" y="2656993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2294">
              <a:off x="9405530" y="3167854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31935">
              <a:off x="10988655" y="2979156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0"/>
          <p:cNvSpPr txBox="1"/>
          <p:nvPr/>
        </p:nvSpPr>
        <p:spPr>
          <a:xfrm flipH="1">
            <a:off x="8151899" y="3619410"/>
            <a:ext cx="3410514" cy="698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 smtClean="0"/>
              <a:t>8x2 </a:t>
            </a:r>
            <a:r>
              <a:rPr lang="en-GB" sz="1969" dirty="0"/>
              <a:t>HRTF filter </a:t>
            </a:r>
            <a:r>
              <a:rPr lang="en-GB" sz="1969" dirty="0" smtClean="0"/>
              <a:t>matrix for binaural rendering</a:t>
            </a:r>
            <a:endParaRPr lang="en-GB" sz="1969" dirty="0"/>
          </a:p>
        </p:txBody>
      </p:sp>
      <p:pic>
        <p:nvPicPr>
          <p:cNvPr id="50" name="Picture 6" descr="jbl-vr-headphone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97" y="4662294"/>
            <a:ext cx="3051519" cy="17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42"/>
          <p:cNvSpPr txBox="1"/>
          <p:nvPr/>
        </p:nvSpPr>
        <p:spPr>
          <a:xfrm flipH="1">
            <a:off x="7879625" y="6065039"/>
            <a:ext cx="4193039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/>
              <a:t>HMD with standard headphones</a:t>
            </a:r>
          </a:p>
        </p:txBody>
      </p:sp>
      <p:sp>
        <p:nvSpPr>
          <p:cNvPr id="52" name="Freeform 31"/>
          <p:cNvSpPr/>
          <p:nvPr/>
        </p:nvSpPr>
        <p:spPr>
          <a:xfrm>
            <a:off x="6545058" y="3632077"/>
            <a:ext cx="2575278" cy="1885511"/>
          </a:xfrm>
          <a:custGeom>
            <a:avLst/>
            <a:gdLst>
              <a:gd name="connsiteX0" fmla="*/ 2191483 w 2191483"/>
              <a:gd name="connsiteY0" fmla="*/ 1425990 h 1427354"/>
              <a:gd name="connsiteX1" fmla="*/ 1467206 w 2191483"/>
              <a:gd name="connsiteY1" fmla="*/ 1407883 h 1427354"/>
              <a:gd name="connsiteX2" fmla="*/ 1322351 w 2191483"/>
              <a:gd name="connsiteY2" fmla="*/ 1290188 h 1427354"/>
              <a:gd name="connsiteX3" fmla="*/ 1159388 w 2191483"/>
              <a:gd name="connsiteY3" fmla="*/ 891836 h 1427354"/>
              <a:gd name="connsiteX4" fmla="*/ 996426 w 2191483"/>
              <a:gd name="connsiteY4" fmla="*/ 439162 h 1427354"/>
              <a:gd name="connsiteX5" fmla="*/ 661448 w 2191483"/>
              <a:gd name="connsiteY5" fmla="*/ 140398 h 1427354"/>
              <a:gd name="connsiteX6" fmla="*/ 545 w 2191483"/>
              <a:gd name="connsiteY6" fmla="*/ 77024 h 1427354"/>
              <a:gd name="connsiteX0" fmla="*/ 2191483 w 2191483"/>
              <a:gd name="connsiteY0" fmla="*/ 1425990 h 1443552"/>
              <a:gd name="connsiteX1" fmla="*/ 1693543 w 2191483"/>
              <a:gd name="connsiteY1" fmla="*/ 1435043 h 1443552"/>
              <a:gd name="connsiteX2" fmla="*/ 1322351 w 2191483"/>
              <a:gd name="connsiteY2" fmla="*/ 1290188 h 1443552"/>
              <a:gd name="connsiteX3" fmla="*/ 1159388 w 2191483"/>
              <a:gd name="connsiteY3" fmla="*/ 891836 h 1443552"/>
              <a:gd name="connsiteX4" fmla="*/ 996426 w 2191483"/>
              <a:gd name="connsiteY4" fmla="*/ 439162 h 1443552"/>
              <a:gd name="connsiteX5" fmla="*/ 661448 w 2191483"/>
              <a:gd name="connsiteY5" fmla="*/ 140398 h 1443552"/>
              <a:gd name="connsiteX6" fmla="*/ 545 w 2191483"/>
              <a:gd name="connsiteY6" fmla="*/ 77024 h 1443552"/>
              <a:gd name="connsiteX0" fmla="*/ 2191483 w 2191483"/>
              <a:gd name="connsiteY0" fmla="*/ 1425990 h 1447502"/>
              <a:gd name="connsiteX1" fmla="*/ 1693543 w 2191483"/>
              <a:gd name="connsiteY1" fmla="*/ 1435043 h 1447502"/>
              <a:gd name="connsiteX2" fmla="*/ 1313298 w 2191483"/>
              <a:gd name="connsiteY2" fmla="*/ 1235867 h 1447502"/>
              <a:gd name="connsiteX3" fmla="*/ 1159388 w 2191483"/>
              <a:gd name="connsiteY3" fmla="*/ 891836 h 1447502"/>
              <a:gd name="connsiteX4" fmla="*/ 996426 w 2191483"/>
              <a:gd name="connsiteY4" fmla="*/ 439162 h 1447502"/>
              <a:gd name="connsiteX5" fmla="*/ 661448 w 2191483"/>
              <a:gd name="connsiteY5" fmla="*/ 140398 h 1447502"/>
              <a:gd name="connsiteX6" fmla="*/ 545 w 2191483"/>
              <a:gd name="connsiteY6" fmla="*/ 77024 h 1447502"/>
              <a:gd name="connsiteX0" fmla="*/ 2191546 w 2191546"/>
              <a:gd name="connsiteY0" fmla="*/ 1438091 h 1459603"/>
              <a:gd name="connsiteX1" fmla="*/ 1693606 w 2191546"/>
              <a:gd name="connsiteY1" fmla="*/ 1447144 h 1459603"/>
              <a:gd name="connsiteX2" fmla="*/ 1313361 w 2191546"/>
              <a:gd name="connsiteY2" fmla="*/ 1247968 h 1459603"/>
              <a:gd name="connsiteX3" fmla="*/ 1159451 w 2191546"/>
              <a:gd name="connsiteY3" fmla="*/ 903937 h 1459603"/>
              <a:gd name="connsiteX4" fmla="*/ 996489 w 2191546"/>
              <a:gd name="connsiteY4" fmla="*/ 451263 h 1459603"/>
              <a:gd name="connsiteX5" fmla="*/ 607190 w 2191546"/>
              <a:gd name="connsiteY5" fmla="*/ 107232 h 1459603"/>
              <a:gd name="connsiteX6" fmla="*/ 608 w 2191546"/>
              <a:gd name="connsiteY6" fmla="*/ 89125 h 1459603"/>
              <a:gd name="connsiteX0" fmla="*/ 2191546 w 2191546"/>
              <a:gd name="connsiteY0" fmla="*/ 1384064 h 1405576"/>
              <a:gd name="connsiteX1" fmla="*/ 1693606 w 2191546"/>
              <a:gd name="connsiteY1" fmla="*/ 1393117 h 1405576"/>
              <a:gd name="connsiteX2" fmla="*/ 1313361 w 2191546"/>
              <a:gd name="connsiteY2" fmla="*/ 1193941 h 1405576"/>
              <a:gd name="connsiteX3" fmla="*/ 1159451 w 2191546"/>
              <a:gd name="connsiteY3" fmla="*/ 849910 h 1405576"/>
              <a:gd name="connsiteX4" fmla="*/ 996489 w 2191546"/>
              <a:gd name="connsiteY4" fmla="*/ 397236 h 1405576"/>
              <a:gd name="connsiteX5" fmla="*/ 607190 w 2191546"/>
              <a:gd name="connsiteY5" fmla="*/ 53205 h 1405576"/>
              <a:gd name="connsiteX6" fmla="*/ 608 w 2191546"/>
              <a:gd name="connsiteY6" fmla="*/ 116579 h 1405576"/>
              <a:gd name="connsiteX0" fmla="*/ 2190938 w 2190938"/>
              <a:gd name="connsiteY0" fmla="*/ 1343827 h 1365339"/>
              <a:gd name="connsiteX1" fmla="*/ 1692998 w 2190938"/>
              <a:gd name="connsiteY1" fmla="*/ 1352880 h 1365339"/>
              <a:gd name="connsiteX2" fmla="*/ 1312753 w 2190938"/>
              <a:gd name="connsiteY2" fmla="*/ 1153704 h 1365339"/>
              <a:gd name="connsiteX3" fmla="*/ 1158843 w 2190938"/>
              <a:gd name="connsiteY3" fmla="*/ 809673 h 1365339"/>
              <a:gd name="connsiteX4" fmla="*/ 995881 w 2190938"/>
              <a:gd name="connsiteY4" fmla="*/ 356999 h 1365339"/>
              <a:gd name="connsiteX5" fmla="*/ 606582 w 2190938"/>
              <a:gd name="connsiteY5" fmla="*/ 12968 h 1365339"/>
              <a:gd name="connsiteX6" fmla="*/ 0 w 2190938"/>
              <a:gd name="connsiteY6" fmla="*/ 76342 h 1365339"/>
              <a:gd name="connsiteX0" fmla="*/ 2163777 w 2163777"/>
              <a:gd name="connsiteY0" fmla="*/ 1349192 h 1370704"/>
              <a:gd name="connsiteX1" fmla="*/ 1665837 w 2163777"/>
              <a:gd name="connsiteY1" fmla="*/ 1358245 h 1370704"/>
              <a:gd name="connsiteX2" fmla="*/ 1285592 w 2163777"/>
              <a:gd name="connsiteY2" fmla="*/ 1159069 h 1370704"/>
              <a:gd name="connsiteX3" fmla="*/ 1131682 w 2163777"/>
              <a:gd name="connsiteY3" fmla="*/ 815038 h 1370704"/>
              <a:gd name="connsiteX4" fmla="*/ 968720 w 2163777"/>
              <a:gd name="connsiteY4" fmla="*/ 362364 h 1370704"/>
              <a:gd name="connsiteX5" fmla="*/ 579421 w 2163777"/>
              <a:gd name="connsiteY5" fmla="*/ 18333 h 1370704"/>
              <a:gd name="connsiteX6" fmla="*/ 0 w 2163777"/>
              <a:gd name="connsiteY6" fmla="*/ 54547 h 137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777" h="1370704">
                <a:moveTo>
                  <a:pt x="2163777" y="1349192"/>
                </a:moveTo>
                <a:cubicBezTo>
                  <a:pt x="1874066" y="1351455"/>
                  <a:pt x="1812201" y="1389932"/>
                  <a:pt x="1665837" y="1358245"/>
                </a:cubicBezTo>
                <a:cubicBezTo>
                  <a:pt x="1519473" y="1326558"/>
                  <a:pt x="1374618" y="1249603"/>
                  <a:pt x="1285592" y="1159069"/>
                </a:cubicBezTo>
                <a:cubicBezTo>
                  <a:pt x="1196566" y="1068535"/>
                  <a:pt x="1184494" y="947822"/>
                  <a:pt x="1131682" y="815038"/>
                </a:cubicBezTo>
                <a:cubicBezTo>
                  <a:pt x="1078870" y="682254"/>
                  <a:pt x="1060764" y="495148"/>
                  <a:pt x="968720" y="362364"/>
                </a:cubicBezTo>
                <a:cubicBezTo>
                  <a:pt x="876677" y="229580"/>
                  <a:pt x="740874" y="69636"/>
                  <a:pt x="579421" y="18333"/>
                </a:cubicBezTo>
                <a:cubicBezTo>
                  <a:pt x="417968" y="-32970"/>
                  <a:pt x="224828" y="37949"/>
                  <a:pt x="0" y="54547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44"/>
          <p:cNvSpPr txBox="1"/>
          <p:nvPr/>
        </p:nvSpPr>
        <p:spPr>
          <a:xfrm flipH="1">
            <a:off x="6224171" y="4198319"/>
            <a:ext cx="341051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69" dirty="0">
                <a:solidFill>
                  <a:schemeClr val="accent6">
                    <a:lumMod val="75000"/>
                  </a:schemeClr>
                </a:solidFill>
              </a:rPr>
              <a:t>Head  tracking</a:t>
            </a:r>
          </a:p>
        </p:txBody>
      </p:sp>
      <p:sp>
        <p:nvSpPr>
          <p:cNvPr id="54" name="Down Arrow 32"/>
          <p:cNvSpPr/>
          <p:nvPr/>
        </p:nvSpPr>
        <p:spPr>
          <a:xfrm>
            <a:off x="9675756" y="4311143"/>
            <a:ext cx="387585" cy="430743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Picture 10" descr="BlackEigen_smal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74" y="1671434"/>
            <a:ext cx="567215" cy="194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Box 41"/>
          <p:cNvSpPr txBox="1"/>
          <p:nvPr/>
        </p:nvSpPr>
        <p:spPr>
          <a:xfrm flipH="1">
            <a:off x="10330908" y="2273932"/>
            <a:ext cx="1351454" cy="698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69" dirty="0" smtClean="0"/>
              <a:t>Neumann KU100</a:t>
            </a:r>
            <a:endParaRPr lang="en-GB" sz="1969" dirty="0"/>
          </a:p>
        </p:txBody>
      </p:sp>
      <p:sp>
        <p:nvSpPr>
          <p:cNvPr id="57" name="Up Arrow 12"/>
          <p:cNvSpPr/>
          <p:nvPr/>
        </p:nvSpPr>
        <p:spPr>
          <a:xfrm>
            <a:off x="5419835" y="4378752"/>
            <a:ext cx="354501" cy="379627"/>
          </a:xfrm>
          <a:prstGeom prst="up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Up Arrow 20"/>
          <p:cNvSpPr/>
          <p:nvPr/>
        </p:nvSpPr>
        <p:spPr>
          <a:xfrm>
            <a:off x="5417707" y="2708920"/>
            <a:ext cx="354501" cy="379627"/>
          </a:xfrm>
          <a:prstGeom prst="up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ight Arrow 30"/>
          <p:cNvSpPr/>
          <p:nvPr/>
        </p:nvSpPr>
        <p:spPr>
          <a:xfrm>
            <a:off x="7240472" y="2133362"/>
            <a:ext cx="676646" cy="433281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tangolo 59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recording to HMD with head-tracking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3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7" grpId="0"/>
      <p:bldP spid="28" grpId="0"/>
      <p:bldP spid="29" grpId="0"/>
      <p:bldP spid="31" grpId="0"/>
      <p:bldP spid="33" grpId="0"/>
      <p:bldP spid="49" grpId="0"/>
      <p:bldP spid="51" grpId="0"/>
      <p:bldP spid="52" grpId="0" animBg="1"/>
      <p:bldP spid="53" grpId="0"/>
      <p:bldP spid="54" grpId="0" animBg="1"/>
      <p:bldP spid="56" grpId="0"/>
      <p:bldP spid="57" grpId="0" animBg="1"/>
      <p:bldP spid="58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"/>
          <p:cNvGrpSpPr/>
          <p:nvPr/>
        </p:nvGrpSpPr>
        <p:grpSpPr>
          <a:xfrm>
            <a:off x="4763825" y="2247738"/>
            <a:ext cx="2833017" cy="2274051"/>
            <a:chOff x="7998740" y="724852"/>
            <a:chExt cx="3378550" cy="2817524"/>
          </a:xfrm>
        </p:grpSpPr>
        <p:cxnSp>
          <p:nvCxnSpPr>
            <p:cNvPr id="35" name="Straight Connector 29"/>
            <p:cNvCxnSpPr/>
            <p:nvPr/>
          </p:nvCxnSpPr>
          <p:spPr>
            <a:xfrm flipV="1">
              <a:off x="8210303" y="2649402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arallelogram 21"/>
            <p:cNvSpPr/>
            <p:nvPr/>
          </p:nvSpPr>
          <p:spPr>
            <a:xfrm rot="5400000">
              <a:off x="9353504" y="1340283"/>
              <a:ext cx="2265668" cy="1391463"/>
            </a:xfrm>
            <a:prstGeom prst="parallelogram">
              <a:avLst>
                <a:gd name="adj" fmla="val 34736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23"/>
            <p:cNvCxnSpPr/>
            <p:nvPr/>
          </p:nvCxnSpPr>
          <p:spPr>
            <a:xfrm flipV="1">
              <a:off x="8199471" y="903181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7"/>
            <p:cNvCxnSpPr/>
            <p:nvPr/>
          </p:nvCxnSpPr>
          <p:spPr>
            <a:xfrm flipV="1">
              <a:off x="9590934" y="1389019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8"/>
            <p:cNvCxnSpPr/>
            <p:nvPr/>
          </p:nvCxnSpPr>
          <p:spPr>
            <a:xfrm flipV="1">
              <a:off x="9601918" y="3160263"/>
              <a:ext cx="1591136" cy="18869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035" y="1694745"/>
              <a:ext cx="889073" cy="1285407"/>
            </a:xfrm>
            <a:prstGeom prst="rect">
              <a:avLst/>
            </a:prstGeom>
          </p:spPr>
        </p:pic>
        <p:sp>
          <p:nvSpPr>
            <p:cNvPr id="41" name="Parallelogram 24"/>
            <p:cNvSpPr/>
            <p:nvPr/>
          </p:nvSpPr>
          <p:spPr>
            <a:xfrm rot="5400000">
              <a:off x="7770954" y="1520395"/>
              <a:ext cx="2248496" cy="1391463"/>
            </a:xfrm>
            <a:prstGeom prst="parallelogram">
              <a:avLst>
                <a:gd name="adj" fmla="val 3553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6310">
              <a:off x="8018698" y="91076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17538">
              <a:off x="9592468" y="737161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9468">
              <a:off x="10990459" y="1215557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89301">
              <a:off x="9386310" y="1396609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5443">
              <a:off x="7998740" y="2656993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2294">
              <a:off x="9405530" y="3167854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31935">
              <a:off x="10988655" y="2979156"/>
              <a:ext cx="386831" cy="36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Per 1"/>
          <p:cNvSpPr/>
          <p:nvPr/>
        </p:nvSpPr>
        <p:spPr>
          <a:xfrm>
            <a:off x="4449575" y="1551909"/>
            <a:ext cx="3493477" cy="3645328"/>
          </a:xfrm>
          <a:prstGeom prst="mathMultiply">
            <a:avLst>
              <a:gd name="adj1" fmla="val 2302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7889832" y="1872079"/>
            <a:ext cx="4088087" cy="3152091"/>
            <a:chOff x="307433" y="1799182"/>
            <a:chExt cx="4088087" cy="3152091"/>
          </a:xfrm>
        </p:grpSpPr>
        <p:sp>
          <p:nvSpPr>
            <p:cNvPr id="61" name="Parallelogram 7"/>
            <p:cNvSpPr/>
            <p:nvPr/>
          </p:nvSpPr>
          <p:spPr>
            <a:xfrm rot="5400000">
              <a:off x="1937736" y="2525587"/>
              <a:ext cx="2534705" cy="1480903"/>
            </a:xfrm>
            <a:prstGeom prst="parallelogram">
              <a:avLst>
                <a:gd name="adj" fmla="val 34736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8"/>
            <p:cNvCxnSpPr/>
            <p:nvPr/>
          </p:nvCxnSpPr>
          <p:spPr>
            <a:xfrm flipV="1">
              <a:off x="771227" y="1998687"/>
              <a:ext cx="1693410" cy="21110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>
            <a:xfrm flipV="1">
              <a:off x="2252131" y="2542216"/>
              <a:ext cx="1693410" cy="21110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0"/>
            <p:cNvCxnSpPr/>
            <p:nvPr/>
          </p:nvCxnSpPr>
          <p:spPr>
            <a:xfrm flipV="1">
              <a:off x="2263820" y="4523787"/>
              <a:ext cx="1693410" cy="21110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6310">
              <a:off x="578835" y="2007176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17538">
              <a:off x="2243228" y="1822817"/>
              <a:ext cx="432765" cy="38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9468">
              <a:off x="3741613" y="2348156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89301">
              <a:off x="2023819" y="2560572"/>
              <a:ext cx="432765" cy="38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2294">
              <a:off x="2044274" y="4542143"/>
              <a:ext cx="432765" cy="38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31935">
              <a:off x="3739693" y="4321173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Oval 4"/>
            <p:cNvSpPr/>
            <p:nvPr/>
          </p:nvSpPr>
          <p:spPr>
            <a:xfrm>
              <a:off x="307433" y="3138901"/>
              <a:ext cx="4055839" cy="594894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0" y="3083195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0002">
              <a:off x="1336993" y="2936287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67340">
              <a:off x="2355943" y="2936686"/>
              <a:ext cx="432765" cy="38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96261">
              <a:off x="3593038" y="3017905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517" y="2660571"/>
              <a:ext cx="1213927" cy="1568970"/>
            </a:xfrm>
            <a:prstGeom prst="rect">
              <a:avLst/>
            </a:prstGeom>
          </p:spPr>
        </p:pic>
        <p:sp>
          <p:nvSpPr>
            <p:cNvPr id="77" name="Parallelogram 12"/>
            <p:cNvSpPr/>
            <p:nvPr/>
          </p:nvSpPr>
          <p:spPr>
            <a:xfrm rot="5400000">
              <a:off x="253931" y="2727087"/>
              <a:ext cx="2515494" cy="1480903"/>
            </a:xfrm>
            <a:prstGeom prst="parallelogram">
              <a:avLst>
                <a:gd name="adj" fmla="val 3553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" name="Straight Connector 6"/>
            <p:cNvCxnSpPr/>
            <p:nvPr/>
          </p:nvCxnSpPr>
          <p:spPr>
            <a:xfrm flipV="1">
              <a:off x="782756" y="3996645"/>
              <a:ext cx="1690538" cy="16672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5443">
              <a:off x="557594" y="3960756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52910">
              <a:off x="817334" y="3435612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983825" y="3337199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94000">
              <a:off x="2904677" y="3479816"/>
              <a:ext cx="411695" cy="4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Image result for loudspeaker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44913">
              <a:off x="1655739" y="3569757"/>
              <a:ext cx="432765" cy="38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" name="Rettangolo 8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777431" y="4143688"/>
            <a:ext cx="343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9" name="CasellaDiTesto 8"/>
          <p:cNvSpPr txBox="1"/>
          <p:nvPr/>
        </p:nvSpPr>
        <p:spPr>
          <a:xfrm>
            <a:off x="271511" y="1830006"/>
            <a:ext cx="43377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16-speakers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system</a:t>
            </a:r>
            <a:r>
              <a:rPr lang="it-IT" dirty="0" smtClean="0"/>
              <a:t>.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 </a:t>
            </a:r>
            <a:r>
              <a:rPr lang="it-IT" dirty="0" smtClean="0"/>
              <a:t>standard </a:t>
            </a:r>
            <a:r>
              <a:rPr lang="it-IT" dirty="0" err="1" smtClean="0"/>
              <a:t>cubic</a:t>
            </a:r>
            <a:r>
              <a:rPr lang="it-IT" dirty="0" smtClean="0"/>
              <a:t> </a:t>
            </a:r>
            <a:r>
              <a:rPr lang="it-IT" dirty="0" err="1" smtClean="0"/>
              <a:t>geometry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enhanced</a:t>
            </a:r>
            <a:r>
              <a:rPr lang="it-IT" dirty="0" smtClean="0"/>
              <a:t> </a:t>
            </a:r>
            <a:r>
              <a:rPr lang="it-IT" dirty="0" err="1" smtClean="0"/>
              <a:t>adding</a:t>
            </a:r>
            <a:r>
              <a:rPr lang="it-IT" dirty="0" smtClean="0"/>
              <a:t> </a:t>
            </a:r>
            <a:r>
              <a:rPr lang="it-IT" dirty="0"/>
              <a:t>an </a:t>
            </a:r>
            <a:r>
              <a:rPr lang="it-IT" dirty="0" err="1"/>
              <a:t>horizontal</a:t>
            </a:r>
            <a:r>
              <a:rPr lang="it-IT" dirty="0"/>
              <a:t> ring of 8 speakers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u="sng" dirty="0" err="1" smtClean="0">
                <a:solidFill>
                  <a:schemeClr val="accent6">
                    <a:lumMod val="75000"/>
                  </a:schemeClr>
                </a:solidFill>
              </a:rPr>
              <a:t>Individualised</a:t>
            </a:r>
            <a:r>
              <a:rPr lang="it-IT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u="sng" dirty="0" err="1" smtClean="0">
                <a:solidFill>
                  <a:schemeClr val="accent6">
                    <a:lumMod val="75000"/>
                  </a:schemeClr>
                </a:solidFill>
              </a:rPr>
              <a:t>HRTFs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personalised HRTFs instead </a:t>
            </a:r>
            <a:r>
              <a:rPr lang="en-GB" dirty="0"/>
              <a:t>of dummy head (Neumann KU100) </a:t>
            </a:r>
            <a:r>
              <a:rPr lang="en-GB" dirty="0" smtClean="0"/>
              <a:t>HRTFs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it-IT" b="1" u="sng" dirty="0" err="1" smtClean="0">
                <a:solidFill>
                  <a:schemeClr val="accent6">
                    <a:lumMod val="75000"/>
                  </a:schemeClr>
                </a:solidFill>
              </a:rPr>
              <a:t>Headphones</a:t>
            </a:r>
            <a:r>
              <a:rPr lang="it-IT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u="sng" dirty="0" err="1" smtClean="0">
                <a:solidFill>
                  <a:schemeClr val="accent6">
                    <a:lumMod val="75000"/>
                  </a:schemeClr>
                </a:solidFill>
              </a:rPr>
              <a:t>equalization</a:t>
            </a:r>
            <a:r>
              <a:rPr lang="it-IT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The headphones of the HMD are individually equalized over the head of each listener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15" name="Arc 14"/>
          <p:cNvSpPr/>
          <p:nvPr/>
        </p:nvSpPr>
        <p:spPr>
          <a:xfrm flipV="1">
            <a:off x="6183969" y="3532745"/>
            <a:ext cx="3431226" cy="2481413"/>
          </a:xfrm>
          <a:prstGeom prst="arc">
            <a:avLst>
              <a:gd name="adj1" fmla="val 11248458"/>
              <a:gd name="adj2" fmla="val 20842964"/>
            </a:avLst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with Exofield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5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ttangolo 8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9" name="Rettangolo 6"/>
          <p:cNvSpPr/>
          <p:nvPr/>
        </p:nvSpPr>
        <p:spPr>
          <a:xfrm>
            <a:off x="3791744" y="2071882"/>
            <a:ext cx="1685111" cy="824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Ambix</a:t>
            </a:r>
            <a:r>
              <a:rPr lang="en-GB" dirty="0" smtClean="0">
                <a:solidFill>
                  <a:schemeClr val="tx1"/>
                </a:solidFill>
              </a:rPr>
              <a:t>-to-mid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Convolution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Freccia a destra 12"/>
          <p:cNvSpPr/>
          <p:nvPr/>
        </p:nvSpPr>
        <p:spPr>
          <a:xfrm>
            <a:off x="2940581" y="2407748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asellaDiTesto 14"/>
          <p:cNvSpPr txBox="1"/>
          <p:nvPr/>
        </p:nvSpPr>
        <p:spPr>
          <a:xfrm>
            <a:off x="810623" y="1742007"/>
            <a:ext cx="237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B-format</a:t>
            </a:r>
          </a:p>
          <a:p>
            <a:r>
              <a:rPr lang="en-GB" dirty="0" smtClean="0"/>
              <a:t>Left/Right</a:t>
            </a:r>
          </a:p>
          <a:p>
            <a:r>
              <a:rPr lang="en-GB" dirty="0" smtClean="0"/>
              <a:t>Symmetrical harmonics</a:t>
            </a:r>
            <a:endParaRPr lang="en-GB" dirty="0"/>
          </a:p>
        </p:txBody>
      </p:sp>
      <p:sp>
        <p:nvSpPr>
          <p:cNvPr id="55" name="CasellaDiTesto 14"/>
          <p:cNvSpPr txBox="1"/>
          <p:nvPr/>
        </p:nvSpPr>
        <p:spPr>
          <a:xfrm>
            <a:off x="802936" y="2988911"/>
            <a:ext cx="210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B-format</a:t>
            </a:r>
          </a:p>
          <a:p>
            <a:r>
              <a:rPr lang="en-GB" dirty="0" smtClean="0"/>
              <a:t>Left/Right</a:t>
            </a:r>
          </a:p>
          <a:p>
            <a:r>
              <a:rPr lang="en-GB" dirty="0" smtClean="0"/>
              <a:t>NOT Symmetrical harmonics</a:t>
            </a:r>
            <a:endParaRPr lang="en-GB" dirty="0"/>
          </a:p>
        </p:txBody>
      </p:sp>
      <p:sp>
        <p:nvSpPr>
          <p:cNvPr id="56" name="Rettangolo 6"/>
          <p:cNvSpPr/>
          <p:nvPr/>
        </p:nvSpPr>
        <p:spPr>
          <a:xfrm>
            <a:off x="3786092" y="2990824"/>
            <a:ext cx="1685111" cy="7860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Ambix</a:t>
            </a:r>
            <a:r>
              <a:rPr lang="en-GB" dirty="0" smtClean="0">
                <a:solidFill>
                  <a:schemeClr val="tx1"/>
                </a:solidFill>
              </a:rPr>
              <a:t>-to-side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Convolution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7" name="Freccia a destra 12"/>
          <p:cNvSpPr/>
          <p:nvPr/>
        </p:nvSpPr>
        <p:spPr>
          <a:xfrm>
            <a:off x="2950365" y="3317756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reccia a destra 12"/>
          <p:cNvSpPr/>
          <p:nvPr/>
        </p:nvSpPr>
        <p:spPr>
          <a:xfrm>
            <a:off x="5563410" y="2407748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ccia a destra 12"/>
          <p:cNvSpPr/>
          <p:nvPr/>
        </p:nvSpPr>
        <p:spPr>
          <a:xfrm>
            <a:off x="5563601" y="3317308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e 19"/>
          <p:cNvSpPr/>
          <p:nvPr/>
        </p:nvSpPr>
        <p:spPr>
          <a:xfrm>
            <a:off x="6456040" y="2267069"/>
            <a:ext cx="432048" cy="432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+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8" name="CasellaDiTesto 34"/>
          <p:cNvSpPr txBox="1"/>
          <p:nvPr/>
        </p:nvSpPr>
        <p:spPr>
          <a:xfrm>
            <a:off x="7709903" y="2191742"/>
            <a:ext cx="9669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Left ear</a:t>
            </a:r>
          </a:p>
        </p:txBody>
      </p:sp>
      <p:sp>
        <p:nvSpPr>
          <p:cNvPr id="89" name="Ovale 19"/>
          <p:cNvSpPr/>
          <p:nvPr/>
        </p:nvSpPr>
        <p:spPr>
          <a:xfrm>
            <a:off x="6449496" y="3136314"/>
            <a:ext cx="432048" cy="432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0" name="Freccia a destra 12"/>
          <p:cNvSpPr/>
          <p:nvPr/>
        </p:nvSpPr>
        <p:spPr>
          <a:xfrm rot="18620851">
            <a:off x="5482283" y="2841675"/>
            <a:ext cx="1021761" cy="174581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ccia a destra 12"/>
          <p:cNvSpPr/>
          <p:nvPr/>
        </p:nvSpPr>
        <p:spPr>
          <a:xfrm>
            <a:off x="6960096" y="2406609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ccia a destra 12"/>
          <p:cNvSpPr/>
          <p:nvPr/>
        </p:nvSpPr>
        <p:spPr>
          <a:xfrm>
            <a:off x="6960096" y="3289084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CasellaDiTesto 34"/>
          <p:cNvSpPr txBox="1"/>
          <p:nvPr/>
        </p:nvSpPr>
        <p:spPr>
          <a:xfrm>
            <a:off x="7705723" y="3082104"/>
            <a:ext cx="112082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Right ear</a:t>
            </a:r>
          </a:p>
        </p:txBody>
      </p:sp>
      <p:sp>
        <p:nvSpPr>
          <p:cNvPr id="95" name="Freccia a destra 12"/>
          <p:cNvSpPr/>
          <p:nvPr/>
        </p:nvSpPr>
        <p:spPr>
          <a:xfrm rot="2979149" flipV="1">
            <a:off x="5475869" y="2855046"/>
            <a:ext cx="1021761" cy="174581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ttangolo 6"/>
          <p:cNvSpPr/>
          <p:nvPr/>
        </p:nvSpPr>
        <p:spPr>
          <a:xfrm>
            <a:off x="3782251" y="4372477"/>
            <a:ext cx="1685111" cy="824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Ambix</a:t>
            </a:r>
            <a:r>
              <a:rPr lang="en-GB" dirty="0" smtClean="0">
                <a:solidFill>
                  <a:schemeClr val="tx1"/>
                </a:solidFill>
              </a:rPr>
              <a:t>-to-left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Convolution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7" name="Freccia a destra 12"/>
          <p:cNvSpPr/>
          <p:nvPr/>
        </p:nvSpPr>
        <p:spPr>
          <a:xfrm>
            <a:off x="2931088" y="4708343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asellaDiTesto 14"/>
          <p:cNvSpPr txBox="1"/>
          <p:nvPr/>
        </p:nvSpPr>
        <p:spPr>
          <a:xfrm>
            <a:off x="785032" y="4535938"/>
            <a:ext cx="185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B-format</a:t>
            </a:r>
          </a:p>
        </p:txBody>
      </p:sp>
      <p:sp>
        <p:nvSpPr>
          <p:cNvPr id="101" name="Rettangolo 6"/>
          <p:cNvSpPr/>
          <p:nvPr/>
        </p:nvSpPr>
        <p:spPr>
          <a:xfrm>
            <a:off x="3776599" y="5291419"/>
            <a:ext cx="1685111" cy="7860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Ambix</a:t>
            </a:r>
            <a:r>
              <a:rPr lang="en-GB" dirty="0" smtClean="0">
                <a:solidFill>
                  <a:schemeClr val="tx1"/>
                </a:solidFill>
              </a:rPr>
              <a:t>-to-right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Convolution matrix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3" name="Freccia a destra 12"/>
          <p:cNvSpPr/>
          <p:nvPr/>
        </p:nvSpPr>
        <p:spPr>
          <a:xfrm>
            <a:off x="5553916" y="4707204"/>
            <a:ext cx="2054251" cy="154107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CasellaDiTesto 34"/>
          <p:cNvSpPr txBox="1"/>
          <p:nvPr/>
        </p:nvSpPr>
        <p:spPr>
          <a:xfrm>
            <a:off x="7700410" y="4492337"/>
            <a:ext cx="9669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Left ear</a:t>
            </a:r>
          </a:p>
        </p:txBody>
      </p:sp>
      <p:sp>
        <p:nvSpPr>
          <p:cNvPr id="111" name="CasellaDiTesto 34"/>
          <p:cNvSpPr txBox="1"/>
          <p:nvPr/>
        </p:nvSpPr>
        <p:spPr>
          <a:xfrm>
            <a:off x="7696230" y="5382699"/>
            <a:ext cx="112082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Right ear</a:t>
            </a:r>
          </a:p>
        </p:txBody>
      </p:sp>
      <p:sp>
        <p:nvSpPr>
          <p:cNvPr id="113" name="Freccia a destra 12"/>
          <p:cNvSpPr/>
          <p:nvPr/>
        </p:nvSpPr>
        <p:spPr>
          <a:xfrm>
            <a:off x="5553917" y="5579149"/>
            <a:ext cx="2054251" cy="154107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696400" y="243366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MID-SIDE (Google</a:t>
            </a:r>
            <a:r>
              <a:rPr lang="en-GB" dirty="0" smtClean="0"/>
              <a:t>)</a:t>
            </a:r>
          </a:p>
          <a:p>
            <a:r>
              <a:rPr lang="en-US" dirty="0" smtClean="0"/>
              <a:t>symmetrical</a:t>
            </a:r>
            <a:endParaRPr lang="en-GB" dirty="0"/>
          </a:p>
        </p:txBody>
      </p:sp>
      <p:sp>
        <p:nvSpPr>
          <p:cNvPr id="114" name="TextBox 113"/>
          <p:cNvSpPr txBox="1"/>
          <p:nvPr/>
        </p:nvSpPr>
        <p:spPr>
          <a:xfrm>
            <a:off x="9408368" y="473791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TRUE STEREO (Exofield</a:t>
            </a:r>
            <a:r>
              <a:rPr lang="en-GB" dirty="0" smtClean="0"/>
              <a:t>)</a:t>
            </a:r>
          </a:p>
          <a:p>
            <a:r>
              <a:rPr lang="en-US" dirty="0"/>
              <a:t>c</a:t>
            </a:r>
            <a:r>
              <a:rPr lang="en-US" dirty="0" smtClean="0"/>
              <a:t>an be asymmetrical</a:t>
            </a:r>
            <a:endParaRPr lang="en-GB" dirty="0"/>
          </a:p>
        </p:txBody>
      </p:sp>
      <p:sp>
        <p:nvSpPr>
          <p:cNvPr id="115" name="Freccia a destra 12"/>
          <p:cNvSpPr/>
          <p:nvPr/>
        </p:nvSpPr>
        <p:spPr>
          <a:xfrm>
            <a:off x="2931088" y="5560799"/>
            <a:ext cx="720080" cy="152968"/>
          </a:xfrm>
          <a:prstGeom prst="right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CasellaDiTesto 14"/>
          <p:cNvSpPr txBox="1"/>
          <p:nvPr/>
        </p:nvSpPr>
        <p:spPr>
          <a:xfrm>
            <a:off x="767408" y="5435932"/>
            <a:ext cx="185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B-format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1" y="115889"/>
            <a:ext cx="9577063" cy="864841"/>
          </a:xfrm>
        </p:spPr>
        <p:txBody>
          <a:bodyPr/>
          <a:lstStyle/>
          <a:p>
            <a:r>
              <a:rPr lang="en-GB" dirty="0" smtClean="0"/>
              <a:t>Improvements</a:t>
            </a:r>
            <a:r>
              <a:rPr lang="en-GB" dirty="0"/>
              <a:t>: the HRTF matrix can be asymmetrical</a:t>
            </a:r>
          </a:p>
        </p:txBody>
      </p:sp>
    </p:spTree>
    <p:extLst>
      <p:ext uri="{BB962C8B-B14F-4D97-AF65-F5344CB8AC3E}">
        <p14:creationId xmlns:p14="http://schemas.microsoft.com/office/powerpoint/2010/main" val="23323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2" grpId="0"/>
      <p:bldP spid="55" grpId="0"/>
      <p:bldP spid="56" grpId="0" animBg="1"/>
      <p:bldP spid="57" grpId="0" animBg="1"/>
      <p:bldP spid="96" grpId="0" animBg="1"/>
      <p:bldP spid="97" grpId="0" animBg="1"/>
      <p:bldP spid="98" grpId="0"/>
      <p:bldP spid="101" grpId="0" animBg="1"/>
      <p:bldP spid="115" grpId="0" animBg="1"/>
      <p:bldP spid="1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6"/>
          <p:cNvSpPr txBox="1"/>
          <p:nvPr/>
        </p:nvSpPr>
        <p:spPr>
          <a:xfrm flipH="1">
            <a:off x="-123001" y="1816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If Neumann KU100 HRTFs are employed, </a:t>
            </a:r>
            <a:br>
              <a:rPr lang="en-GB" b="1" dirty="0" smtClean="0"/>
            </a:br>
            <a:r>
              <a:rPr lang="en-GB" b="1" dirty="0" smtClean="0"/>
              <a:t>correction filters could be measured</a:t>
            </a:r>
            <a:endParaRPr lang="en-GB" b="1" u="sng" dirty="0"/>
          </a:p>
        </p:txBody>
      </p:sp>
      <p:sp>
        <p:nvSpPr>
          <p:cNvPr id="57" name="Rettangolo 5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4300"/>
          <a:stretch/>
        </p:blipFill>
        <p:spPr>
          <a:xfrm rot="5400000">
            <a:off x="1047242" y="2789126"/>
            <a:ext cx="3636178" cy="3043718"/>
          </a:xfrm>
          <a:prstGeom prst="rect">
            <a:avLst/>
          </a:prstGeom>
        </p:spPr>
      </p:pic>
      <p:pic>
        <p:nvPicPr>
          <p:cNvPr id="31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72" y="2911847"/>
            <a:ext cx="5719515" cy="3217227"/>
          </a:xfrm>
          <a:prstGeom prst="rect">
            <a:avLst/>
          </a:prstGeom>
        </p:spPr>
      </p:pic>
      <p:sp>
        <p:nvSpPr>
          <p:cNvPr id="32" name="TextBox 36"/>
          <p:cNvSpPr txBox="1"/>
          <p:nvPr/>
        </p:nvSpPr>
        <p:spPr>
          <a:xfrm flipH="1">
            <a:off x="5844237" y="1822621"/>
            <a:ext cx="5748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</a:t>
            </a:r>
            <a:r>
              <a:rPr lang="en-GB" b="1" dirty="0" smtClean="0"/>
              <a:t>ith individualized HRTFs, the </a:t>
            </a:r>
            <a:r>
              <a:rPr lang="en-GB" b="1" dirty="0"/>
              <a:t>response of the HMD’s headphones </a:t>
            </a:r>
            <a:r>
              <a:rPr lang="en-GB" b="1" dirty="0" smtClean="0"/>
              <a:t>must be </a:t>
            </a:r>
            <a:r>
              <a:rPr lang="en-GB" b="1" dirty="0"/>
              <a:t>measured on the subject wearing </a:t>
            </a:r>
            <a:r>
              <a:rPr lang="en-GB" b="1" u="sng" dirty="0" err="1"/>
              <a:t>Exofield</a:t>
            </a:r>
            <a:r>
              <a:rPr lang="en-GB" b="1" u="sng" dirty="0"/>
              <a:t> </a:t>
            </a:r>
            <a:r>
              <a:rPr lang="en-GB" b="1" u="sng" dirty="0" smtClean="0"/>
              <a:t>microphones</a:t>
            </a:r>
            <a:endParaRPr lang="en-GB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561075" y="3295321"/>
            <a:ext cx="4608512" cy="230832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But no one is doing this, actually!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eople listen to VR videos without taking care of equalizing the headphones being employed!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Improvements</a:t>
            </a:r>
            <a:r>
              <a:rPr lang="en-GB" dirty="0"/>
              <a:t>: headphones equalization</a:t>
            </a:r>
          </a:p>
        </p:txBody>
      </p:sp>
    </p:spTree>
    <p:extLst>
      <p:ext uri="{BB962C8B-B14F-4D97-AF65-F5344CB8AC3E}">
        <p14:creationId xmlns:p14="http://schemas.microsoft.com/office/powerpoint/2010/main" val="26675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2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07368" y="1905771"/>
            <a:ext cx="957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Player based on Vive Cinema, an open source video player by HTC corporation</a:t>
            </a:r>
            <a:endParaRPr lang="en-GB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07367" y="2553864"/>
            <a:ext cx="6319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Equirectangular 360° video + 3</a:t>
            </a:r>
            <a:r>
              <a:rPr lang="en-GB" sz="2000" baseline="30000" dirty="0" smtClean="0"/>
              <a:t>rd</a:t>
            </a:r>
            <a:r>
              <a:rPr lang="en-GB" sz="2000" dirty="0" smtClean="0"/>
              <a:t> order Ambisonics</a:t>
            </a:r>
            <a:endParaRPr lang="en-GB" sz="2000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4898596" y="3539053"/>
            <a:ext cx="1" cy="89805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898596" y="375449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Modified…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6833" y="4492021"/>
            <a:ext cx="1173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True-stereo convolution:</a:t>
            </a:r>
            <a:r>
              <a:rPr lang="en-GB" dirty="0" smtClean="0"/>
              <a:t> Left and Right signals come from convolution with a full filter matrix, obtained convolving th</a:t>
            </a:r>
            <a:r>
              <a:rPr lang="en-GB" dirty="0"/>
              <a:t>e</a:t>
            </a:r>
            <a:r>
              <a:rPr lang="en-GB" dirty="0" smtClean="0"/>
              <a:t> Ambisonics decoding matrix and the HRTFs measured with Exofield microphones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6833" y="5267605"/>
            <a:ext cx="991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HRTFs loading:</a:t>
            </a:r>
            <a:r>
              <a:rPr lang="en-GB" dirty="0" smtClean="0"/>
              <a:t> measured HRTFs are read from .wav files (1</a:t>
            </a:r>
            <a:r>
              <a:rPr lang="en-GB" baseline="30000" dirty="0" smtClean="0"/>
              <a:t>st</a:t>
            </a:r>
            <a:r>
              <a:rPr lang="en-GB" dirty="0" smtClean="0"/>
              <a:t>,  2</a:t>
            </a:r>
            <a:r>
              <a:rPr lang="en-GB" baseline="30000" dirty="0" smtClean="0"/>
              <a:t>nd</a:t>
            </a:r>
            <a:r>
              <a:rPr lang="en-GB" dirty="0" smtClean="0"/>
              <a:t>, 3</a:t>
            </a:r>
            <a:r>
              <a:rPr lang="en-GB" baseline="30000" dirty="0" smtClean="0"/>
              <a:t>rd</a:t>
            </a:r>
            <a:r>
              <a:rPr lang="en-GB" dirty="0" smtClean="0"/>
              <a:t> order, mono or stereo) 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07367" y="3198896"/>
            <a:ext cx="89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Mono convolution (mid-side stereo) with Neumann KU100 standard HRTFs</a:t>
            </a:r>
            <a:endParaRPr lang="en-GB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16833" y="5662882"/>
            <a:ext cx="787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Fast switching:</a:t>
            </a:r>
            <a:r>
              <a:rPr lang="en-GB" dirty="0" smtClean="0"/>
              <a:t> HRTFs sets can be switched on-the-fly during reproduction</a:t>
            </a:r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for HTC Vive </a:t>
            </a:r>
            <a:r>
              <a:rPr lang="en-GB" dirty="0" smtClean="0"/>
              <a:t>&amp; </a:t>
            </a:r>
            <a:r>
              <a:rPr lang="en-GB" dirty="0"/>
              <a:t>Samsung </a:t>
            </a:r>
            <a:r>
              <a:rPr lang="en-GB" dirty="0" smtClean="0"/>
              <a:t>Odyssey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4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5360" y="206084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PRO:</a:t>
            </a:r>
            <a:endParaRPr lang="en-GB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28573" y="2060848"/>
            <a:ext cx="789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Highest quality of video reproduction (high </a:t>
            </a:r>
            <a:r>
              <a:rPr lang="en-GB" dirty="0" smtClean="0"/>
              <a:t>resolution</a:t>
            </a:r>
            <a:r>
              <a:rPr lang="en-GB" dirty="0" smtClean="0"/>
              <a:t>, refresh rate 90 Hz)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128572" y="2492896"/>
            <a:ext cx="370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Very fast head-tracking </a:t>
            </a:r>
            <a:r>
              <a:rPr lang="en-GB" dirty="0"/>
              <a:t>sensors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2659" y="478783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CONS:</a:t>
            </a:r>
            <a:endParaRPr lang="en-GB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145872" y="4787839"/>
            <a:ext cx="63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 HMD is expensive, not portable, cabling still required</a:t>
            </a:r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145871" y="5291916"/>
            <a:ext cx="594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High performances, very expensive computer needed</a:t>
            </a:r>
            <a:endParaRPr lang="en-GB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118556" y="2954200"/>
            <a:ext cx="477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order Ambisonics already implemented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118556" y="3422712"/>
            <a:ext cx="485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/>
              <a:t>Possibility</a:t>
            </a:r>
            <a:r>
              <a:rPr lang="it-IT" dirty="0" smtClean="0"/>
              <a:t> to </a:t>
            </a:r>
            <a:r>
              <a:rPr lang="it-IT" dirty="0" err="1" smtClean="0"/>
              <a:t>change</a:t>
            </a:r>
            <a:r>
              <a:rPr lang="it-IT" dirty="0" smtClean="0"/>
              <a:t> </a:t>
            </a:r>
            <a:r>
              <a:rPr lang="it-IT" dirty="0" err="1" smtClean="0"/>
              <a:t>HRTFs</a:t>
            </a:r>
            <a:r>
              <a:rPr lang="it-IT" dirty="0" smtClean="0"/>
              <a:t> set on the </a:t>
            </a:r>
            <a:r>
              <a:rPr lang="it-IT" dirty="0" err="1" smtClean="0"/>
              <a:t>fly</a:t>
            </a:r>
            <a:endParaRPr lang="en-GB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097107" y="3931004"/>
            <a:ext cx="554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/>
              <a:t>Double </a:t>
            </a:r>
            <a:r>
              <a:rPr lang="it-IT" dirty="0" err="1" smtClean="0"/>
              <a:t>convolution</a:t>
            </a:r>
            <a:r>
              <a:rPr lang="it-IT" dirty="0" smtClean="0"/>
              <a:t>: </a:t>
            </a:r>
            <a:r>
              <a:rPr lang="it-IT" dirty="0" err="1" smtClean="0"/>
              <a:t>true</a:t>
            </a:r>
            <a:r>
              <a:rPr lang="it-IT" dirty="0" smtClean="0"/>
              <a:t> stereo </a:t>
            </a:r>
            <a:r>
              <a:rPr lang="it-IT" dirty="0" err="1" smtClean="0"/>
              <a:t>HRTFs</a:t>
            </a:r>
            <a:r>
              <a:rPr lang="it-IT" dirty="0" smtClean="0"/>
              <a:t> </a:t>
            </a:r>
            <a:r>
              <a:rPr lang="it-IT" dirty="0" err="1" smtClean="0"/>
              <a:t>supported</a:t>
            </a:r>
            <a:endParaRPr lang="en-GB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145871" y="5801160"/>
            <a:ext cx="866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Low quality integrated headphones cannot be easily replaced with better ones</a:t>
            </a:r>
            <a:endParaRPr lang="en-GB" dirty="0"/>
          </a:p>
        </p:txBody>
      </p:sp>
      <p:sp>
        <p:nvSpPr>
          <p:cNvPr id="24" name="Rettangolo 23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25" name="Title 3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GB" dirty="0"/>
              <a:t>Software for HTC Vive </a:t>
            </a:r>
            <a:r>
              <a:rPr lang="en-GB" dirty="0" smtClean="0"/>
              <a:t>&amp; </a:t>
            </a:r>
            <a:r>
              <a:rPr lang="en-GB" dirty="0"/>
              <a:t>Samsung </a:t>
            </a:r>
            <a:r>
              <a:rPr lang="en-GB" dirty="0" smtClean="0"/>
              <a:t>Odyssey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3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2" grpId="0"/>
      <p:bldP spid="23" grpId="0"/>
      <p:bldP spid="17" grpId="0"/>
      <p:bldP spid="18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407368" y="1905771"/>
            <a:ext cx="9846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An Android app developed from scratch with UNITY and compiled with Oculus SDK</a:t>
            </a:r>
            <a:endParaRPr lang="en-GB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07367" y="2553864"/>
            <a:ext cx="6159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Equirectangular 360° video + 1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order Ambisonics</a:t>
            </a:r>
            <a:endParaRPr lang="en-GB" sz="20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07367" y="3203940"/>
            <a:ext cx="8982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Resonance Audio engine for Ambisonics decoding (open source by Google)</a:t>
            </a:r>
            <a:endParaRPr lang="en-GB" sz="2000" dirty="0"/>
          </a:p>
        </p:txBody>
      </p:sp>
      <p:cxnSp>
        <p:nvCxnSpPr>
          <p:cNvPr id="3" name="Connettore 2 2"/>
          <p:cNvCxnSpPr>
            <a:stCxn id="21" idx="2"/>
          </p:cNvCxnSpPr>
          <p:nvPr/>
        </p:nvCxnSpPr>
        <p:spPr>
          <a:xfrm flipH="1">
            <a:off x="4898596" y="3604050"/>
            <a:ext cx="1" cy="89805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898596" y="381949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Modified…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7367" y="4519343"/>
            <a:ext cx="936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Standard plugin</a:t>
            </a:r>
            <a:r>
              <a:rPr lang="en-GB" dirty="0" smtClean="0"/>
              <a:t>: binaural rendering is based on HRTFs measured with Neumann KU100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12047" y="5187182"/>
            <a:ext cx="1098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Our modified plugin</a:t>
            </a:r>
            <a:r>
              <a:rPr lang="en-GB" dirty="0" smtClean="0"/>
              <a:t>: personalized HRTFs measured with EXOFIELD MICROPHONES are employed</a:t>
            </a:r>
            <a:endParaRPr lang="en-GB" dirty="0"/>
          </a:p>
        </p:txBody>
      </p:sp>
      <p:sp>
        <p:nvSpPr>
          <p:cNvPr id="11" name="Rettangolo 10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5361" y="115889"/>
            <a:ext cx="7992887" cy="864841"/>
          </a:xfrm>
        </p:spPr>
        <p:txBody>
          <a:bodyPr/>
          <a:lstStyle/>
          <a:p>
            <a:r>
              <a:rPr lang="en-GB" dirty="0"/>
              <a:t>Software for Oculus GO – Samsung Gear VR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5" grpId="0"/>
      <p:bldP spid="6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5360" y="206084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PRO:</a:t>
            </a:r>
            <a:endParaRPr lang="en-GB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28573" y="2060848"/>
            <a:ext cx="625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Portable solution of very good quality (refresh rate 60Hz)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128572" y="2492896"/>
            <a:ext cx="202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Very affordable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52659" y="422106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CONS:</a:t>
            </a:r>
            <a:endParaRPr lang="en-GB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145872" y="4221067"/>
            <a:ext cx="657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A specific </a:t>
            </a:r>
            <a:r>
              <a:rPr lang="en-GB" dirty="0" smtClean="0"/>
              <a:t>app </a:t>
            </a:r>
            <a:r>
              <a:rPr lang="en-GB" dirty="0" smtClean="0"/>
              <a:t>need to be recompiled </a:t>
            </a:r>
            <a:r>
              <a:rPr lang="en-GB" dirty="0" smtClean="0"/>
              <a:t>for each </a:t>
            </a:r>
            <a:r>
              <a:rPr lang="en-GB" dirty="0" smtClean="0"/>
              <a:t>set of HRTFs </a:t>
            </a:r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145871" y="4725144"/>
            <a:ext cx="764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File system not </a:t>
            </a:r>
            <a:r>
              <a:rPr lang="en-GB" dirty="0" smtClean="0"/>
              <a:t>ready for 3</a:t>
            </a:r>
            <a:r>
              <a:rPr lang="en-GB" baseline="30000" dirty="0" smtClean="0"/>
              <a:t>rd</a:t>
            </a:r>
            <a:r>
              <a:rPr lang="en-GB" dirty="0" smtClean="0"/>
              <a:t> order Ambisonics (</a:t>
            </a:r>
            <a:r>
              <a:rPr lang="en-GB" dirty="0" smtClean="0"/>
              <a:t>Unity, max 8-channels)</a:t>
            </a:r>
            <a:endParaRPr lang="en-GB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118556" y="2954200"/>
            <a:ext cx="726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Decoder ready </a:t>
            </a:r>
            <a:r>
              <a:rPr lang="en-GB" dirty="0" smtClean="0"/>
              <a:t>for 3</a:t>
            </a:r>
            <a:r>
              <a:rPr lang="en-GB" baseline="30000" dirty="0" smtClean="0"/>
              <a:t>rd</a:t>
            </a:r>
            <a:r>
              <a:rPr lang="en-GB" dirty="0" smtClean="0"/>
              <a:t> order Ambisonics (Resonance Audio engine)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152147" y="5197871"/>
            <a:ext cx="556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Symmetric </a:t>
            </a:r>
            <a:r>
              <a:rPr lang="en-GB" dirty="0" smtClean="0"/>
              <a:t>HRTF </a:t>
            </a:r>
            <a:r>
              <a:rPr lang="en-GB" dirty="0" smtClean="0"/>
              <a:t>assumed (mid-side convolution)</a:t>
            </a:r>
            <a:endParaRPr lang="en-GB" dirty="0"/>
          </a:p>
        </p:txBody>
      </p:sp>
      <p:sp>
        <p:nvSpPr>
          <p:cNvPr id="16" name="Rettangolo 15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</a:t>
            </a:r>
            <a:r>
              <a:rPr lang="it-IT" sz="2000" b="1" dirty="0" smtClean="0"/>
              <a:t>VIRTUAL REALITY</a:t>
            </a:r>
            <a:r>
              <a:rPr lang="it-IT" sz="1200" dirty="0" smtClean="0"/>
              <a:t>    THE FUTURE: INSIDE VEHICLE</a:t>
            </a:r>
            <a:endParaRPr lang="it-IT" sz="1050" dirty="0"/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335361" y="115889"/>
            <a:ext cx="7992887" cy="864841"/>
          </a:xfrm>
        </p:spPr>
        <p:txBody>
          <a:bodyPr/>
          <a:lstStyle/>
          <a:p>
            <a:r>
              <a:rPr lang="en-GB" dirty="0"/>
              <a:t>Software for Oculus GO – Samsung Gear VR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2" grpId="0"/>
      <p:bldP spid="23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16832"/>
            <a:ext cx="3657600" cy="2438400"/>
          </a:xfrm>
          <a:prstGeom prst="rect">
            <a:avLst/>
          </a:prstGeom>
        </p:spPr>
      </p:pic>
      <p:sp>
        <p:nvSpPr>
          <p:cNvPr id="3" name="Freccia a sinistra 2"/>
          <p:cNvSpPr/>
          <p:nvPr/>
        </p:nvSpPr>
        <p:spPr>
          <a:xfrm>
            <a:off x="5015880" y="2852936"/>
            <a:ext cx="2592288" cy="544996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7824192" y="2771491"/>
            <a:ext cx="31683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BOSE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headrest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already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 on the market,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but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308300" y="4875837"/>
            <a:ext cx="8007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u="sng" dirty="0" smtClean="0"/>
              <a:t>…WE CAN DO IT BETTER !</a:t>
            </a:r>
            <a:endParaRPr lang="en-GB" sz="4800" u="sng" dirty="0"/>
          </a:p>
        </p:txBody>
      </p:sp>
      <p:sp>
        <p:nvSpPr>
          <p:cNvPr id="8" name="Rettangolo 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Exofield Technology for </a:t>
            </a:r>
            <a:r>
              <a:rPr lang="en-GB" dirty="0" smtClean="0"/>
              <a:t>automotive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5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39414" y="2342683"/>
            <a:ext cx="10513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The </a:t>
            </a:r>
            <a:r>
              <a:rPr lang="it-IT" sz="2800" b="1" dirty="0" err="1" smtClean="0"/>
              <a:t>concept</a:t>
            </a:r>
            <a:r>
              <a:rPr lang="it-IT" sz="2800" dirty="0" smtClean="0"/>
              <a:t>: use </a:t>
            </a:r>
            <a:r>
              <a:rPr lang="it-IT" sz="2800" dirty="0" err="1" smtClean="0"/>
              <a:t>Exofield</a:t>
            </a:r>
            <a:r>
              <a:rPr lang="it-IT" sz="2800" dirty="0" smtClean="0"/>
              <a:t> </a:t>
            </a:r>
            <a:r>
              <a:rPr lang="it-IT" sz="2800" dirty="0" err="1" smtClean="0"/>
              <a:t>microphones</a:t>
            </a:r>
            <a:r>
              <a:rPr lang="it-IT" sz="2800" dirty="0" smtClean="0"/>
              <a:t> to </a:t>
            </a:r>
            <a:r>
              <a:rPr lang="it-IT" sz="2800" dirty="0" err="1" smtClean="0"/>
              <a:t>bring</a:t>
            </a:r>
            <a:r>
              <a:rPr lang="it-IT" sz="2800" dirty="0" smtClean="0"/>
              <a:t> inside </a:t>
            </a:r>
            <a:r>
              <a:rPr lang="it-IT" sz="2800" dirty="0" err="1" smtClean="0"/>
              <a:t>vehicle</a:t>
            </a:r>
            <a:r>
              <a:rPr lang="it-IT" sz="2800" dirty="0" smtClean="0"/>
              <a:t> a new </a:t>
            </a:r>
            <a:r>
              <a:rPr lang="it-IT" sz="2800" dirty="0" err="1" smtClean="0"/>
              <a:t>advanced</a:t>
            </a:r>
            <a:r>
              <a:rPr lang="it-IT" sz="2800" dirty="0" smtClean="0"/>
              <a:t> 3D audio </a:t>
            </a:r>
            <a:r>
              <a:rPr lang="it-IT" sz="2800" dirty="0" err="1" smtClean="0"/>
              <a:t>system</a:t>
            </a:r>
            <a:r>
              <a:rPr lang="it-IT" sz="2800" dirty="0" smtClean="0"/>
              <a:t> for </a:t>
            </a:r>
            <a:r>
              <a:rPr lang="it-IT" sz="2800" dirty="0" err="1" smtClean="0"/>
              <a:t>cars</a:t>
            </a:r>
            <a:r>
              <a:rPr lang="it-IT" sz="2800" dirty="0" smtClean="0"/>
              <a:t> </a:t>
            </a:r>
            <a:endParaRPr lang="en-GB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308300" y="4875837"/>
            <a:ext cx="8007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u="sng" dirty="0" smtClean="0"/>
              <a:t>…WE CAN DO IT BETTER !</a:t>
            </a:r>
            <a:endParaRPr lang="en-GB" sz="4800" u="sng" dirty="0"/>
          </a:p>
        </p:txBody>
      </p:sp>
      <p:sp>
        <p:nvSpPr>
          <p:cNvPr id="10" name="Rettangolo 9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GB" dirty="0"/>
              <a:t>Exofield Technology for </a:t>
            </a:r>
            <a:r>
              <a:rPr lang="en-GB" dirty="0" smtClean="0"/>
              <a:t>automotive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9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The test signal x(t): </a:t>
            </a:r>
            <a:r>
              <a:rPr lang="en-GB" sz="3600" dirty="0"/>
              <a:t>ESS</a:t>
            </a:r>
            <a:br>
              <a:rPr lang="en-GB" sz="3600" dirty="0"/>
            </a:br>
            <a:r>
              <a:rPr lang="en-US" altLang="it-IT" sz="3600" b="0" dirty="0"/>
              <a:t/>
            </a:r>
            <a:br>
              <a:rPr lang="en-US" altLang="it-IT" sz="3600" b="0" dirty="0"/>
            </a:br>
            <a:endParaRPr lang="en-US" altLang="it-IT" sz="3600" b="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506094" y="2284218"/>
            <a:ext cx="14857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479376" y="1770943"/>
            <a:ext cx="136447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Input signal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x</a:t>
            </a:r>
            <a:r>
              <a:rPr lang="en-GB" dirty="0" smtClean="0"/>
              <a:t>(t)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819400" y="1917176"/>
            <a:ext cx="7669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 err="1"/>
              <a:t>is</a:t>
            </a:r>
            <a:r>
              <a:rPr lang="it-IT" altLang="en-US" sz="2000" dirty="0"/>
              <a:t> a sine </a:t>
            </a:r>
            <a:r>
              <a:rPr lang="it-IT" altLang="en-US" sz="2000" dirty="0" err="1"/>
              <a:t>signal</a:t>
            </a:r>
            <a:r>
              <a:rPr lang="it-IT" altLang="en-US" sz="2000" dirty="0"/>
              <a:t>, </a:t>
            </a:r>
            <a:r>
              <a:rPr lang="it-IT" altLang="en-US" sz="2000" dirty="0" err="1"/>
              <a:t>which</a:t>
            </a:r>
            <a:r>
              <a:rPr lang="it-IT" altLang="en-US" sz="2000" dirty="0"/>
              <a:t> </a:t>
            </a:r>
            <a:r>
              <a:rPr lang="it-IT" altLang="en-US" sz="2000" dirty="0" err="1"/>
              <a:t>frequency</a:t>
            </a:r>
            <a:r>
              <a:rPr lang="it-IT" altLang="en-US" sz="2000" dirty="0"/>
              <a:t> </a:t>
            </a:r>
            <a:r>
              <a:rPr lang="it-IT" altLang="en-US" sz="2000" dirty="0" err="1"/>
              <a:t>is</a:t>
            </a:r>
            <a:r>
              <a:rPr lang="it-IT" altLang="en-US" sz="2000" dirty="0"/>
              <a:t> </a:t>
            </a:r>
            <a:r>
              <a:rPr lang="it-IT" altLang="en-US" sz="2000" dirty="0" err="1"/>
              <a:t>varied</a:t>
            </a:r>
            <a:r>
              <a:rPr lang="it-IT" altLang="en-US" sz="2000" dirty="0"/>
              <a:t> </a:t>
            </a:r>
            <a:r>
              <a:rPr lang="it-IT" altLang="en-US" sz="2000" dirty="0" err="1"/>
              <a:t>exponentially</a:t>
            </a:r>
            <a:r>
              <a:rPr lang="it-IT" altLang="en-US" sz="2000" dirty="0"/>
              <a:t> with </a:t>
            </a:r>
            <a:r>
              <a:rPr lang="it-IT" altLang="en-US" sz="2000" dirty="0" smtClean="0"/>
              <a:t>time, </a:t>
            </a:r>
            <a:r>
              <a:rPr lang="it-IT" altLang="en-US" sz="2000" dirty="0" err="1" smtClean="0"/>
              <a:t>starting</a:t>
            </a:r>
            <a:r>
              <a:rPr lang="it-IT" altLang="en-US" sz="2000" dirty="0" smtClean="0"/>
              <a:t> </a:t>
            </a:r>
            <a:r>
              <a:rPr lang="it-IT" altLang="en-US" sz="2000" dirty="0" err="1"/>
              <a:t>at</a:t>
            </a:r>
            <a:r>
              <a:rPr lang="it-IT" altLang="en-US" sz="2000" dirty="0"/>
              <a:t> f</a:t>
            </a:r>
            <a:r>
              <a:rPr lang="it-IT" altLang="en-US" sz="2000" baseline="-25000" dirty="0"/>
              <a:t>1</a:t>
            </a:r>
            <a:r>
              <a:rPr lang="it-IT" altLang="en-US" sz="2000" dirty="0"/>
              <a:t> and </a:t>
            </a:r>
            <a:r>
              <a:rPr lang="it-IT" altLang="en-US" sz="2000" dirty="0" err="1"/>
              <a:t>ending</a:t>
            </a:r>
            <a:r>
              <a:rPr lang="it-IT" altLang="en-US" sz="2000" dirty="0"/>
              <a:t> </a:t>
            </a:r>
            <a:r>
              <a:rPr lang="it-IT" altLang="en-US" sz="2000" dirty="0" err="1"/>
              <a:t>at</a:t>
            </a:r>
            <a:r>
              <a:rPr lang="it-IT" altLang="en-US" sz="2000" dirty="0"/>
              <a:t> </a:t>
            </a:r>
            <a:r>
              <a:rPr lang="it-IT" altLang="en-US" sz="2000" dirty="0" smtClean="0"/>
              <a:t>f</a:t>
            </a:r>
            <a:r>
              <a:rPr lang="it-IT" altLang="en-US" sz="2000" baseline="-25000" dirty="0" smtClean="0"/>
              <a:t>2</a:t>
            </a:r>
            <a:r>
              <a:rPr lang="it-IT" altLang="en-US" sz="2000" dirty="0" smtClean="0"/>
              <a:t> : </a:t>
            </a:r>
            <a:r>
              <a:rPr lang="it-IT" altLang="en-US" sz="2000" b="1" dirty="0" smtClean="0"/>
              <a:t>EXPONENTIAL SINE SWEEP</a:t>
            </a:r>
            <a:endParaRPr lang="en-GB" sz="2000" b="1" dirty="0"/>
          </a:p>
        </p:txBody>
      </p:sp>
      <p:graphicFrame>
        <p:nvGraphicFramePr>
          <p:cNvPr id="22" name="Object 8"/>
          <p:cNvGraphicFramePr>
            <a:graphicFrameLocks noChangeAspect="1"/>
          </p:cNvGraphicFramePr>
          <p:nvPr>
            <p:extLst/>
          </p:nvPr>
        </p:nvGraphicFramePr>
        <p:xfrm>
          <a:off x="2819400" y="3086323"/>
          <a:ext cx="6553200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4" r:id="rId3" imgW="2387600" imgH="939800" progId="Equation.3">
                  <p:embed/>
                </p:oleObj>
              </mc:Choice>
              <mc:Fallback>
                <p:oleObj r:id="rId3" imgW="2387600" imgH="93980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086323"/>
                        <a:ext cx="6553200" cy="257492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ECFF"/>
                          </a:gs>
                          <a:gs pos="100000">
                            <a:srgbClr val="D9F1FF"/>
                          </a:gs>
                        </a:gsLst>
                        <a:lin ang="5400000" scaled="1"/>
                      </a:gra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1369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021710" y="1779663"/>
            <a:ext cx="8361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1. Target </a:t>
            </a:r>
            <a:r>
              <a:rPr lang="it-IT" sz="2000" b="1" dirty="0" err="1" smtClean="0"/>
              <a:t>measurement</a:t>
            </a:r>
            <a:r>
              <a:rPr lang="it-IT" sz="2000" b="1" dirty="0" smtClean="0"/>
              <a:t> </a:t>
            </a:r>
            <a:r>
              <a:rPr lang="it-IT" sz="2000" b="1" dirty="0" smtClean="0"/>
              <a:t>in a </a:t>
            </a:r>
            <a:r>
              <a:rPr lang="it-IT" sz="2000" b="1" dirty="0" err="1" smtClean="0"/>
              <a:t>listening</a:t>
            </a:r>
            <a:r>
              <a:rPr lang="it-IT" sz="2000" b="1" dirty="0" smtClean="0"/>
              <a:t> room: a top </a:t>
            </a:r>
            <a:r>
              <a:rPr lang="it-IT" sz="2000" b="1" dirty="0" err="1" smtClean="0"/>
              <a:t>quality</a:t>
            </a:r>
            <a:r>
              <a:rPr lang="it-IT" sz="2000" b="1" dirty="0" smtClean="0"/>
              <a:t> 4.1 </a:t>
            </a:r>
            <a:r>
              <a:rPr lang="it-IT" sz="2000" b="1" dirty="0" err="1" smtClean="0"/>
              <a:t>system</a:t>
            </a:r>
            <a:endParaRPr lang="en-GB" sz="2000" b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71" y="2490529"/>
            <a:ext cx="3938588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120559" y="4121755"/>
            <a:ext cx="296862" cy="414337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2400000" rev="0"/>
            </a:camera>
            <a:lightRig rig="legacyNormal2" dir="b"/>
          </a:scene3d>
          <a:sp3d extrusionH="2778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GB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086246" y="3001482"/>
            <a:ext cx="295275" cy="414338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2400000" rev="0"/>
            </a:camera>
            <a:lightRig rig="legacyNormal4" dir="t"/>
          </a:scene3d>
          <a:sp3d extrusionH="2778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GB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486171" y="3241416"/>
            <a:ext cx="295275" cy="414338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2400000" rev="0"/>
            </a:camera>
            <a:lightRig rig="legacyNormal4" dir="t"/>
          </a:scene3d>
          <a:sp3d extrusionH="2778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GB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668443" y="4361514"/>
            <a:ext cx="295275" cy="41275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2400000" rev="0"/>
            </a:camera>
            <a:lightRig rig="legacyNormal2" dir="b"/>
          </a:scene3d>
          <a:sp3d extrusionH="2778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GB"/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7622316" y="4513649"/>
            <a:ext cx="1354004" cy="715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 flipV="1">
            <a:off x="7120559" y="4798015"/>
            <a:ext cx="1855762" cy="437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8730503" y="4914283"/>
            <a:ext cx="234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Two</a:t>
            </a:r>
            <a:r>
              <a:rPr lang="it-IT" dirty="0" smtClean="0">
                <a:solidFill>
                  <a:srgbClr val="FF0000"/>
                </a:solidFill>
              </a:rPr>
              <a:t> front stereo </a:t>
            </a:r>
            <a:r>
              <a:rPr lang="it-IT" dirty="0" err="1" smtClean="0">
                <a:solidFill>
                  <a:srgbClr val="FF0000"/>
                </a:solidFill>
              </a:rPr>
              <a:t>loudspeakers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>
            <a:off x="3565159" y="2862400"/>
            <a:ext cx="1521087" cy="4337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3565160" y="2869172"/>
            <a:ext cx="802648" cy="4084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619806" y="2406757"/>
            <a:ext cx="234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B050"/>
                </a:solidFill>
              </a:rPr>
              <a:t>Two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rear</a:t>
            </a:r>
            <a:r>
              <a:rPr lang="it-IT" dirty="0" smtClean="0">
                <a:solidFill>
                  <a:srgbClr val="00B050"/>
                </a:solidFill>
              </a:rPr>
              <a:t> surround </a:t>
            </a:r>
            <a:r>
              <a:rPr lang="it-IT" dirty="0" err="1" smtClean="0">
                <a:solidFill>
                  <a:srgbClr val="00B050"/>
                </a:solidFill>
              </a:rPr>
              <a:t>loudspeakers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977012" y="3642916"/>
            <a:ext cx="334334" cy="41934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2400000" rev="0"/>
            </a:camera>
            <a:lightRig rig="legacyNormal4" dir="t"/>
          </a:scene3d>
          <a:sp3d extrusionH="2778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GB"/>
          </a:p>
        </p:txBody>
      </p:sp>
      <p:cxnSp>
        <p:nvCxnSpPr>
          <p:cNvPr id="30" name="Connettore 2 29"/>
          <p:cNvCxnSpPr/>
          <p:nvPr/>
        </p:nvCxnSpPr>
        <p:spPr>
          <a:xfrm>
            <a:off x="4011687" y="3981368"/>
            <a:ext cx="8163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1868824" y="3789040"/>
            <a:ext cx="234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One</a:t>
            </a:r>
            <a:r>
              <a:rPr lang="it-IT" dirty="0" smtClean="0"/>
              <a:t> subwoofer</a:t>
            </a:r>
            <a:endParaRPr lang="en-GB" dirty="0"/>
          </a:p>
        </p:txBody>
      </p:sp>
      <p:cxnSp>
        <p:nvCxnSpPr>
          <p:cNvPr id="34" name="Connettore 2 33"/>
          <p:cNvCxnSpPr/>
          <p:nvPr/>
        </p:nvCxnSpPr>
        <p:spPr>
          <a:xfrm flipH="1">
            <a:off x="5951985" y="2952452"/>
            <a:ext cx="2592287" cy="836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8117159" y="2589670"/>
            <a:ext cx="234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70C0"/>
                </a:solidFill>
              </a:rPr>
              <a:t>Exofield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microphones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25" name="Title 8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GB" dirty="0"/>
              <a:t>Exofield Technology for </a:t>
            </a:r>
            <a:r>
              <a:rPr lang="en-GB" dirty="0" smtClean="0"/>
              <a:t>automotive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21" grpId="0"/>
      <p:bldP spid="28" grpId="0"/>
      <p:bldP spid="29" grpId="0" animBg="1"/>
      <p:bldP spid="33" grpId="0"/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93416" y="1800009"/>
            <a:ext cx="969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2. </a:t>
            </a:r>
            <a:r>
              <a:rPr lang="it-IT" sz="2000" b="1" dirty="0" smtClean="0"/>
              <a:t>Exofield </a:t>
            </a:r>
            <a:r>
              <a:rPr lang="it-IT" sz="2000" b="1" dirty="0" err="1" smtClean="0"/>
              <a:t>measurement</a:t>
            </a:r>
            <a:r>
              <a:rPr lang="it-IT" sz="2000" b="1" dirty="0" smtClean="0"/>
              <a:t> inside </a:t>
            </a:r>
            <a:r>
              <a:rPr lang="it-IT" sz="2000" b="1" dirty="0" err="1" smtClean="0"/>
              <a:t>vehicle</a:t>
            </a:r>
            <a:r>
              <a:rPr lang="it-IT" sz="2000" b="1" dirty="0" smtClean="0"/>
              <a:t>: the new ASK </a:t>
            </a:r>
            <a:r>
              <a:rPr lang="it-IT" sz="2000" b="1" dirty="0" err="1" smtClean="0"/>
              <a:t>headrest</a:t>
            </a:r>
            <a:r>
              <a:rPr lang="it-IT" sz="2000" b="1" dirty="0" smtClean="0"/>
              <a:t> + stereo </a:t>
            </a:r>
            <a:r>
              <a:rPr lang="it-IT" sz="2000" b="1" dirty="0" err="1" smtClean="0"/>
              <a:t>dipole</a:t>
            </a:r>
            <a:endParaRPr lang="en-GB" sz="2000" b="1" dirty="0"/>
          </a:p>
        </p:txBody>
      </p:sp>
      <p:sp>
        <p:nvSpPr>
          <p:cNvPr id="35" name="Rettangolo 34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pic>
        <p:nvPicPr>
          <p:cNvPr id="36" name="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564904"/>
            <a:ext cx="4743971" cy="300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e 19"/>
          <p:cNvSpPr/>
          <p:nvPr/>
        </p:nvSpPr>
        <p:spPr>
          <a:xfrm>
            <a:off x="6600056" y="2731418"/>
            <a:ext cx="936104" cy="69758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nettore 2 26"/>
          <p:cNvCxnSpPr>
            <a:stCxn id="20" idx="6"/>
          </p:cNvCxnSpPr>
          <p:nvPr/>
        </p:nvCxnSpPr>
        <p:spPr>
          <a:xfrm>
            <a:off x="7536160" y="3080209"/>
            <a:ext cx="151216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9050522" y="288015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ASK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headrest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 2.1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0" name="Connettore 2 39"/>
          <p:cNvCxnSpPr/>
          <p:nvPr/>
        </p:nvCxnSpPr>
        <p:spPr>
          <a:xfrm>
            <a:off x="2639616" y="3429000"/>
            <a:ext cx="4032448" cy="14401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1356718" y="3147065"/>
            <a:ext cx="1796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Exofield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microphones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3" name="Connettore 2 42"/>
          <p:cNvCxnSpPr/>
          <p:nvPr/>
        </p:nvCxnSpPr>
        <p:spPr>
          <a:xfrm flipH="1" flipV="1">
            <a:off x="6600056" y="4519962"/>
            <a:ext cx="2142167" cy="13791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8719663" y="4457826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Stereo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</a:rPr>
              <a:t>dipole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itle 8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GB" dirty="0"/>
              <a:t>Exofield Technology for </a:t>
            </a:r>
            <a:r>
              <a:rPr lang="en-GB" dirty="0" smtClean="0"/>
              <a:t>automotive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3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42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65831" y="257515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Small </a:t>
            </a:r>
            <a:r>
              <a:rPr lang="it-IT" dirty="0" err="1" smtClean="0"/>
              <a:t>distance</a:t>
            </a:r>
            <a:r>
              <a:rPr lang="it-IT" dirty="0" smtClean="0"/>
              <a:t> from </a:t>
            </a:r>
            <a:r>
              <a:rPr lang="it-IT" dirty="0" err="1" smtClean="0"/>
              <a:t>ears</a:t>
            </a:r>
            <a:r>
              <a:rPr lang="it-IT" dirty="0" smtClean="0"/>
              <a:t> 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965831" y="3471664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Presence</a:t>
            </a:r>
            <a:r>
              <a:rPr lang="it-IT" dirty="0" smtClean="0"/>
              <a:t> of head in </a:t>
            </a:r>
            <a:r>
              <a:rPr lang="it-IT" dirty="0" err="1" smtClean="0"/>
              <a:t>between</a:t>
            </a:r>
            <a:endParaRPr lang="en-GB" dirty="0"/>
          </a:p>
        </p:txBody>
      </p:sp>
      <p:sp>
        <p:nvSpPr>
          <p:cNvPr id="9" name="Più 8"/>
          <p:cNvSpPr/>
          <p:nvPr/>
        </p:nvSpPr>
        <p:spPr>
          <a:xfrm>
            <a:off x="9172951" y="2944485"/>
            <a:ext cx="504056" cy="514082"/>
          </a:xfrm>
          <a:prstGeom prst="mathPlus">
            <a:avLst>
              <a:gd name="adj1" fmla="val 15357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Uguale 9"/>
          <p:cNvSpPr/>
          <p:nvPr/>
        </p:nvSpPr>
        <p:spPr>
          <a:xfrm>
            <a:off x="8992931" y="3827899"/>
            <a:ext cx="864096" cy="648072"/>
          </a:xfrm>
          <a:prstGeom prst="mathEqual">
            <a:avLst>
              <a:gd name="adj1" fmla="val 16465"/>
              <a:gd name="adj2" fmla="val 17639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965831" y="449982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 </a:t>
            </a:r>
            <a:r>
              <a:rPr lang="it-IT" dirty="0" err="1" smtClean="0"/>
              <a:t>need</a:t>
            </a:r>
            <a:r>
              <a:rPr lang="it-IT" dirty="0" smtClean="0"/>
              <a:t> to use cross-talk </a:t>
            </a:r>
            <a:r>
              <a:rPr lang="it-IT" dirty="0" err="1" smtClean="0"/>
              <a:t>cancelling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559496" y="1844347"/>
            <a:ext cx="931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ASK </a:t>
            </a:r>
            <a:r>
              <a:rPr lang="it-IT" sz="2000" b="1" dirty="0" err="1" smtClean="0"/>
              <a:t>headrest</a:t>
            </a:r>
            <a:r>
              <a:rPr lang="it-IT" sz="2000" b="1" dirty="0" smtClean="0"/>
              <a:t>: </a:t>
            </a:r>
            <a:r>
              <a:rPr lang="it-IT" sz="2000" b="1" dirty="0" err="1" smtClean="0"/>
              <a:t>integrated</a:t>
            </a:r>
            <a:r>
              <a:rPr lang="it-IT" sz="2000" b="1" dirty="0" smtClean="0"/>
              <a:t> </a:t>
            </a:r>
            <a:r>
              <a:rPr lang="it-IT" sz="2000" b="1" dirty="0" smtClean="0"/>
              <a:t>subwoofer and </a:t>
            </a:r>
            <a:r>
              <a:rPr lang="it-IT" sz="2000" b="1" dirty="0" err="1" smtClean="0"/>
              <a:t>two</a:t>
            </a:r>
            <a:r>
              <a:rPr lang="it-IT" sz="2000" b="1" dirty="0" smtClean="0"/>
              <a:t> small surround </a:t>
            </a:r>
            <a:r>
              <a:rPr lang="it-IT" sz="2000" b="1" dirty="0" err="1" smtClean="0"/>
              <a:t>loudspeakers</a:t>
            </a:r>
            <a:endParaRPr lang="en-GB" sz="2000" b="1" dirty="0"/>
          </a:p>
        </p:txBody>
      </p:sp>
      <p:sp>
        <p:nvSpPr>
          <p:cNvPr id="20" name="Rettangolo 19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59026" y="5075892"/>
            <a:ext cx="412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/>
              <a:t>Two</a:t>
            </a:r>
            <a:r>
              <a:rPr lang="it-IT" dirty="0" smtClean="0"/>
              <a:t> side </a:t>
            </a:r>
            <a:r>
              <a:rPr lang="it-IT" dirty="0" err="1" smtClean="0"/>
              <a:t>loudspeakers</a:t>
            </a:r>
            <a:r>
              <a:rPr lang="it-IT" dirty="0" smtClean="0"/>
              <a:t> for </a:t>
            </a:r>
            <a:r>
              <a:rPr lang="it-IT" dirty="0" smtClean="0"/>
              <a:t>surround</a:t>
            </a:r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59026" y="5526057"/>
            <a:ext cx="804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u="sng" err="1" smtClean="0"/>
              <a:t>Integrated</a:t>
            </a:r>
            <a:r>
              <a:rPr lang="it-IT" b="1" u="sng" dirty="0" smtClean="0"/>
              <a:t> </a:t>
            </a:r>
            <a:r>
              <a:rPr lang="it-IT" b="1" u="sng" dirty="0" smtClean="0"/>
              <a:t>subwoofer </a:t>
            </a:r>
            <a:r>
              <a:rPr lang="it-IT" b="1" u="sng" dirty="0" smtClean="0"/>
              <a:t>for </a:t>
            </a:r>
            <a:r>
              <a:rPr lang="it-IT" b="1" u="sng" dirty="0" err="1" smtClean="0"/>
              <a:t>low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frequencies</a:t>
            </a:r>
            <a:r>
              <a:rPr lang="en-GB" b="1" u="sng" dirty="0" smtClean="0"/>
              <a:t> (ASK patent pending)</a:t>
            </a:r>
            <a:endParaRPr lang="it-IT" b="1" u="sng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08" y="2450259"/>
            <a:ext cx="3216189" cy="2412142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335361" y="115889"/>
            <a:ext cx="7710395" cy="864841"/>
          </a:xfrm>
        </p:spPr>
        <p:txBody>
          <a:bodyPr/>
          <a:lstStyle/>
          <a:p>
            <a:r>
              <a:rPr lang="en-GB" dirty="0"/>
              <a:t>Exofield Technology for </a:t>
            </a:r>
            <a:r>
              <a:rPr lang="en-GB" dirty="0" smtClean="0"/>
              <a:t>automotive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2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9" grpId="0" animBg="1"/>
      <p:bldP spid="10" grpId="0" animBg="1"/>
      <p:bldP spid="18" grpId="0"/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223520" y="4443968"/>
            <a:ext cx="621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/>
              <a:t>Makes</a:t>
            </a:r>
            <a:r>
              <a:rPr lang="it-IT" dirty="0" smtClean="0"/>
              <a:t> </a:t>
            </a:r>
            <a:r>
              <a:rPr lang="it-IT" dirty="0" smtClean="0"/>
              <a:t>use of cross-talk </a:t>
            </a:r>
            <a:r>
              <a:rPr lang="it-IT" dirty="0" err="1" smtClean="0"/>
              <a:t>cancellation</a:t>
            </a:r>
            <a:r>
              <a:rPr lang="it-IT" dirty="0" smtClean="0"/>
              <a:t> </a:t>
            </a:r>
            <a:r>
              <a:rPr lang="it-IT" dirty="0" err="1" smtClean="0"/>
              <a:t>previosly</a:t>
            </a:r>
            <a:r>
              <a:rPr lang="it-IT" dirty="0" smtClean="0"/>
              <a:t> </a:t>
            </a:r>
            <a:r>
              <a:rPr lang="it-IT" dirty="0" err="1" smtClean="0"/>
              <a:t>described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097969" y="1844347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/>
              <a:t>Frontal</a:t>
            </a:r>
            <a:r>
              <a:rPr lang="it-IT" sz="2000" b="1" dirty="0" smtClean="0"/>
              <a:t> </a:t>
            </a:r>
            <a:r>
              <a:rPr lang="it-IT" sz="2000" b="1" dirty="0" smtClean="0"/>
              <a:t>Stereo </a:t>
            </a:r>
            <a:r>
              <a:rPr lang="it-IT" sz="2000" b="1" dirty="0" err="1" smtClean="0"/>
              <a:t>Dipole</a:t>
            </a:r>
            <a:endParaRPr lang="en-GB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231904" y="3800708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/>
              <a:t>Employed</a:t>
            </a:r>
            <a:r>
              <a:rPr lang="it-IT" dirty="0" smtClean="0"/>
              <a:t> to </a:t>
            </a:r>
            <a:r>
              <a:rPr lang="it-IT" dirty="0" err="1" smtClean="0"/>
              <a:t>recreate</a:t>
            </a:r>
            <a:r>
              <a:rPr lang="it-IT" dirty="0" smtClean="0"/>
              <a:t> the front stereo </a:t>
            </a:r>
            <a:r>
              <a:rPr lang="it-IT" dirty="0" err="1" smtClean="0"/>
              <a:t>system</a:t>
            </a:r>
            <a:endParaRPr lang="en-GB" dirty="0"/>
          </a:p>
        </p:txBody>
      </p:sp>
      <p:sp>
        <p:nvSpPr>
          <p:cNvPr id="12" name="Rettangolo 11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231904" y="2541324"/>
            <a:ext cx="598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/>
              <a:t>Already</a:t>
            </a:r>
            <a:r>
              <a:rPr lang="it-IT" dirty="0" smtClean="0"/>
              <a:t> </a:t>
            </a:r>
            <a:r>
              <a:rPr lang="it-IT" dirty="0" err="1" smtClean="0"/>
              <a:t>patented</a:t>
            </a:r>
            <a:r>
              <a:rPr lang="it-IT" dirty="0" smtClean="0"/>
              <a:t> by ASK (</a:t>
            </a:r>
            <a:r>
              <a:rPr lang="it-IT" dirty="0" err="1" smtClean="0"/>
              <a:t>Arletti</a:t>
            </a:r>
            <a:r>
              <a:rPr lang="it-IT" dirty="0" smtClean="0"/>
              <a:t>, </a:t>
            </a:r>
            <a:r>
              <a:rPr lang="it-IT" dirty="0" err="1" smtClean="0"/>
              <a:t>Nili</a:t>
            </a:r>
            <a:r>
              <a:rPr lang="it-IT" dirty="0" smtClean="0"/>
              <a:t>, </a:t>
            </a:r>
            <a:r>
              <a:rPr lang="it-IT" dirty="0" smtClean="0"/>
              <a:t>Farina, Ugolotti)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231904" y="3171016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/>
              <a:t>Front </a:t>
            </a:r>
            <a:r>
              <a:rPr lang="it-IT" dirty="0" err="1" smtClean="0"/>
              <a:t>positioned</a:t>
            </a:r>
            <a:r>
              <a:rPr lang="it-IT" dirty="0" smtClean="0"/>
              <a:t> (</a:t>
            </a:r>
            <a:r>
              <a:rPr lang="it-IT" dirty="0" err="1" smtClean="0"/>
              <a:t>sun</a:t>
            </a:r>
            <a:r>
              <a:rPr lang="it-IT" dirty="0" smtClean="0"/>
              <a:t> </a:t>
            </a:r>
            <a:r>
              <a:rPr lang="it-IT" dirty="0" err="1" smtClean="0"/>
              <a:t>visor</a:t>
            </a:r>
            <a:r>
              <a:rPr lang="it-IT" dirty="0" smtClean="0"/>
              <a:t>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989360"/>
            <a:ext cx="3151641" cy="2363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9" t="3598" r="9614" b="21247"/>
          <a:stretch/>
        </p:blipFill>
        <p:spPr>
          <a:xfrm>
            <a:off x="310063" y="1673098"/>
            <a:ext cx="2952328" cy="27708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0943" y="2069889"/>
            <a:ext cx="2142238" cy="5243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88186" y="2134763"/>
            <a:ext cx="1790573" cy="19727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95800" y="2663881"/>
            <a:ext cx="659710" cy="141319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Exofield Technology for cars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3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BACKGROUND    PAST vs PRESENT    VIRTUAL REALITY    </a:t>
            </a:r>
            <a:r>
              <a:rPr lang="it-IT" sz="2000" b="1" dirty="0" smtClean="0"/>
              <a:t>THE FUTURE: INSIDE VEHICLE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5360" y="1713002"/>
            <a:ext cx="997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Exofield </a:t>
            </a:r>
            <a:r>
              <a:rPr lang="it-IT" sz="2000" dirty="0" err="1" smtClean="0"/>
              <a:t>microphones</a:t>
            </a:r>
            <a:r>
              <a:rPr lang="it-IT" sz="2000" dirty="0" smtClean="0"/>
              <a:t> can </a:t>
            </a:r>
            <a:r>
              <a:rPr lang="it-IT" sz="2000" dirty="0" smtClean="0"/>
              <a:t>be </a:t>
            </a:r>
            <a:r>
              <a:rPr lang="it-IT" sz="2000" dirty="0" err="1" smtClean="0"/>
              <a:t>employed</a:t>
            </a:r>
            <a:r>
              <a:rPr lang="it-IT" sz="2000" dirty="0" smtClean="0"/>
              <a:t> </a:t>
            </a:r>
            <a:r>
              <a:rPr lang="it-IT" sz="2000" dirty="0" err="1" smtClean="0"/>
              <a:t>together</a:t>
            </a:r>
            <a:r>
              <a:rPr lang="it-IT" sz="2000" dirty="0" smtClean="0"/>
              <a:t> with </a:t>
            </a:r>
            <a:r>
              <a:rPr lang="it-IT" sz="2000" dirty="0" err="1" smtClean="0"/>
              <a:t>signal</a:t>
            </a:r>
            <a:r>
              <a:rPr lang="it-IT" sz="2000" dirty="0" smtClean="0"/>
              <a:t> </a:t>
            </a:r>
            <a:r>
              <a:rPr lang="it-IT" sz="2000" dirty="0" smtClean="0"/>
              <a:t>processing </a:t>
            </a:r>
            <a:r>
              <a:rPr lang="it-IT" sz="2000" dirty="0" err="1" smtClean="0"/>
              <a:t>techniques</a:t>
            </a:r>
            <a:r>
              <a:rPr lang="it-IT" sz="2000" dirty="0" smtClean="0"/>
              <a:t>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err="1" smtClean="0"/>
              <a:t>developed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UNIPR (ESS</a:t>
            </a:r>
            <a:r>
              <a:rPr lang="it-IT" sz="2000" dirty="0" smtClean="0"/>
              <a:t>, </a:t>
            </a:r>
            <a:r>
              <a:rPr lang="it-IT" sz="2000" dirty="0" err="1" smtClean="0"/>
              <a:t>Kirkeby</a:t>
            </a:r>
            <a:r>
              <a:rPr lang="it-IT" sz="2000" dirty="0" smtClean="0"/>
              <a:t>)</a:t>
            </a:r>
            <a:endParaRPr lang="en-GB" sz="2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35361" y="2564904"/>
            <a:ext cx="113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Exofield </a:t>
            </a:r>
            <a:r>
              <a:rPr lang="it-IT" sz="2000" dirty="0" err="1" smtClean="0"/>
              <a:t>has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developed</a:t>
            </a:r>
            <a:r>
              <a:rPr lang="it-IT" sz="2000" dirty="0" smtClean="0"/>
              <a:t> for standard stereo </a:t>
            </a:r>
            <a:r>
              <a:rPr lang="it-IT" sz="2000" dirty="0" err="1" smtClean="0"/>
              <a:t>reproduction</a:t>
            </a:r>
            <a:r>
              <a:rPr lang="it-IT" sz="2000" dirty="0" smtClean="0"/>
              <a:t> </a:t>
            </a:r>
            <a:r>
              <a:rPr lang="it-IT" sz="2000" dirty="0" err="1" smtClean="0"/>
              <a:t>but</a:t>
            </a:r>
            <a:r>
              <a:rPr lang="it-IT" sz="2000" dirty="0" smtClean="0"/>
              <a:t> Ambisonics </a:t>
            </a:r>
            <a:r>
              <a:rPr lang="it-IT" sz="2000" dirty="0" err="1" smtClean="0"/>
              <a:t>technology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the </a:t>
            </a:r>
            <a:r>
              <a:rPr lang="it-IT" sz="2000" dirty="0" err="1" smtClean="0"/>
              <a:t>current</a:t>
            </a:r>
            <a:r>
              <a:rPr lang="it-IT" sz="2000" dirty="0" smtClean="0"/>
              <a:t> standard for </a:t>
            </a:r>
            <a:r>
              <a:rPr lang="it-IT" sz="2000" dirty="0" err="1" smtClean="0"/>
              <a:t>spatial</a:t>
            </a:r>
            <a:r>
              <a:rPr lang="it-IT" sz="2000" dirty="0" smtClean="0"/>
              <a:t> audio and VR/AR </a:t>
            </a:r>
            <a:r>
              <a:rPr lang="it-IT" sz="2000" dirty="0" err="1" smtClean="0"/>
              <a:t>application</a:t>
            </a:r>
            <a:r>
              <a:rPr lang="it-IT" sz="2000" dirty="0" smtClean="0"/>
              <a:t> (3D audio with head-</a:t>
            </a:r>
            <a:r>
              <a:rPr lang="it-IT" sz="2000" dirty="0" err="1" smtClean="0"/>
              <a:t>tracking</a:t>
            </a:r>
            <a:r>
              <a:rPr lang="it-IT" sz="2000" dirty="0" smtClean="0"/>
              <a:t>)</a:t>
            </a:r>
            <a:endParaRPr lang="en-GB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35360" y="3460938"/>
            <a:ext cx="11383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err="1" smtClean="0"/>
              <a:t>Thanks</a:t>
            </a:r>
            <a:r>
              <a:rPr lang="it-IT" sz="2000" dirty="0" smtClean="0"/>
              <a:t> to </a:t>
            </a:r>
            <a:r>
              <a:rPr lang="it-IT" sz="2000" dirty="0" smtClean="0"/>
              <a:t>Exofield, </a:t>
            </a:r>
            <a:r>
              <a:rPr lang="it-IT" sz="2000" dirty="0" err="1" smtClean="0"/>
              <a:t>problems</a:t>
            </a:r>
            <a:r>
              <a:rPr lang="it-IT" sz="2000" dirty="0" smtClean="0"/>
              <a:t> </a:t>
            </a:r>
            <a:r>
              <a:rPr lang="it-IT" sz="2000" dirty="0" err="1" smtClean="0"/>
              <a:t>related</a:t>
            </a:r>
            <a:r>
              <a:rPr lang="it-IT" sz="2000" dirty="0" smtClean="0"/>
              <a:t> to </a:t>
            </a:r>
            <a:r>
              <a:rPr lang="it-IT" sz="2000" dirty="0" err="1" smtClean="0"/>
              <a:t>generic</a:t>
            </a:r>
            <a:r>
              <a:rPr lang="it-IT" sz="2000" dirty="0" smtClean="0"/>
              <a:t> </a:t>
            </a:r>
            <a:r>
              <a:rPr lang="it-IT" sz="2000" dirty="0" err="1" smtClean="0"/>
              <a:t>HRTFs</a:t>
            </a:r>
            <a:r>
              <a:rPr lang="it-IT" sz="2000" dirty="0" smtClean="0"/>
              <a:t>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solved</a:t>
            </a:r>
            <a:r>
              <a:rPr lang="it-IT" sz="2000" dirty="0" smtClean="0"/>
              <a:t>, </a:t>
            </a:r>
            <a:r>
              <a:rPr lang="it-IT" sz="2000" dirty="0" err="1" smtClean="0"/>
              <a:t>allowing</a:t>
            </a:r>
            <a:r>
              <a:rPr lang="it-IT" sz="2000" dirty="0" smtClean="0"/>
              <a:t> for </a:t>
            </a:r>
            <a:r>
              <a:rPr lang="it-IT" sz="2000" dirty="0" err="1" smtClean="0"/>
              <a:t>excellent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playback of Ambisonics </a:t>
            </a:r>
            <a:r>
              <a:rPr lang="it-IT" sz="2000" dirty="0" err="1" smtClean="0"/>
              <a:t>soundtracks</a:t>
            </a:r>
            <a:r>
              <a:rPr lang="it-IT" sz="2000" dirty="0" smtClean="0"/>
              <a:t> over </a:t>
            </a:r>
            <a:r>
              <a:rPr lang="it-IT" sz="2000" dirty="0" err="1" smtClean="0"/>
              <a:t>HMDs</a:t>
            </a:r>
            <a:endParaRPr lang="en-GB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35360" y="4305290"/>
            <a:ext cx="11386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 smtClean="0"/>
              <a:t>Some </a:t>
            </a:r>
            <a:r>
              <a:rPr lang="it-IT" sz="2000" dirty="0" err="1" smtClean="0"/>
              <a:t>experiments</a:t>
            </a:r>
            <a:r>
              <a:rPr lang="it-IT" sz="2000" dirty="0" smtClean="0"/>
              <a:t> </a:t>
            </a:r>
            <a:r>
              <a:rPr lang="it-IT" sz="2000" dirty="0" err="1" smtClean="0"/>
              <a:t>already</a:t>
            </a:r>
            <a:r>
              <a:rPr lang="it-IT" sz="2000" dirty="0" smtClean="0"/>
              <a:t> </a:t>
            </a:r>
            <a:r>
              <a:rPr lang="it-IT" sz="2000" dirty="0" err="1" smtClean="0"/>
              <a:t>demonstrated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also</a:t>
            </a:r>
            <a:r>
              <a:rPr lang="it-IT" sz="2000" dirty="0" smtClean="0"/>
              <a:t> </a:t>
            </a:r>
            <a:r>
              <a:rPr lang="it-IT" sz="2000" dirty="0" err="1" smtClean="0"/>
              <a:t>our</a:t>
            </a:r>
            <a:r>
              <a:rPr lang="it-IT" sz="2000" dirty="0" smtClean="0"/>
              <a:t> </a:t>
            </a:r>
            <a:r>
              <a:rPr lang="it-IT" sz="2000" dirty="0" err="1" smtClean="0"/>
              <a:t>past</a:t>
            </a:r>
            <a:r>
              <a:rPr lang="it-IT" sz="2000" dirty="0" smtClean="0"/>
              <a:t> </a:t>
            </a:r>
            <a:r>
              <a:rPr lang="it-IT" sz="2000" dirty="0" err="1" smtClean="0"/>
              <a:t>experience</a:t>
            </a:r>
            <a:r>
              <a:rPr lang="it-IT" sz="2000" dirty="0" smtClean="0"/>
              <a:t> with Stereo </a:t>
            </a:r>
            <a:r>
              <a:rPr lang="it-IT" sz="2000" dirty="0" err="1" smtClean="0"/>
              <a:t>Dipole</a:t>
            </a:r>
            <a:r>
              <a:rPr lang="it-IT" sz="2000" dirty="0" smtClean="0"/>
              <a:t> can take </a:t>
            </a:r>
            <a:r>
              <a:rPr lang="it-IT" sz="2000" dirty="0" err="1" smtClean="0"/>
              <a:t>great</a:t>
            </a:r>
            <a:r>
              <a:rPr lang="it-IT" sz="2000" dirty="0" smtClean="0"/>
              <a:t> benefit from Exofield </a:t>
            </a:r>
            <a:r>
              <a:rPr lang="it-IT" sz="2000" dirty="0" err="1" smtClean="0"/>
              <a:t>usage</a:t>
            </a: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35360" y="5157192"/>
            <a:ext cx="1137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dirty="0" smtClean="0"/>
              <a:t>Exofield </a:t>
            </a:r>
            <a:r>
              <a:rPr lang="it-IT" sz="2000" b="1" dirty="0" err="1" smtClean="0"/>
              <a:t>could</a:t>
            </a:r>
            <a:r>
              <a:rPr lang="it-IT" sz="2000" b="1" dirty="0" smtClean="0"/>
              <a:t> be the </a:t>
            </a:r>
            <a:r>
              <a:rPr lang="it-IT" sz="2000" b="1" dirty="0" err="1" smtClean="0"/>
              <a:t>key</a:t>
            </a:r>
            <a:r>
              <a:rPr lang="it-IT" sz="2000" b="1" dirty="0" smtClean="0"/>
              <a:t> for </a:t>
            </a:r>
            <a:r>
              <a:rPr lang="it-IT" sz="2000" b="1" dirty="0" err="1" smtClean="0"/>
              <a:t>bringing</a:t>
            </a:r>
            <a:r>
              <a:rPr lang="it-IT" sz="2000" b="1" dirty="0" smtClean="0"/>
              <a:t> to market a new 3D Audio </a:t>
            </a:r>
            <a:r>
              <a:rPr lang="it-IT" sz="2000" b="1" dirty="0" err="1" smtClean="0"/>
              <a:t>system</a:t>
            </a:r>
            <a:r>
              <a:rPr lang="it-IT" sz="2000" b="1" dirty="0" smtClean="0"/>
              <a:t> for </a:t>
            </a:r>
            <a:r>
              <a:rPr lang="it-IT" sz="2000" b="1" dirty="0" err="1" smtClean="0"/>
              <a:t>vehicles</a:t>
            </a:r>
            <a:r>
              <a:rPr lang="it-IT" sz="2000" b="1" dirty="0" smtClean="0"/>
              <a:t>: the </a:t>
            </a:r>
            <a:r>
              <a:rPr lang="it-IT" sz="2000" b="1" dirty="0" err="1" smtClean="0"/>
              <a:t>already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patented</a:t>
            </a:r>
            <a:r>
              <a:rPr lang="it-IT" sz="2000" b="1" dirty="0" smtClean="0"/>
              <a:t> «Stereo </a:t>
            </a:r>
            <a:r>
              <a:rPr lang="it-IT" sz="2000" b="1" dirty="0" err="1" smtClean="0"/>
              <a:t>Dipole</a:t>
            </a:r>
            <a:r>
              <a:rPr lang="it-IT" sz="2000" b="1" dirty="0" smtClean="0"/>
              <a:t> inside </a:t>
            </a:r>
            <a:r>
              <a:rPr lang="it-IT" sz="2000" b="1" dirty="0" err="1" smtClean="0"/>
              <a:t>cars</a:t>
            </a:r>
            <a:r>
              <a:rPr lang="it-IT" sz="2000" b="1" dirty="0" smtClean="0"/>
              <a:t>» in </a:t>
            </a:r>
            <a:r>
              <a:rPr lang="it-IT" sz="2000" b="1" dirty="0" err="1" smtClean="0"/>
              <a:t>combination</a:t>
            </a:r>
            <a:r>
              <a:rPr lang="it-IT" sz="2000" b="1" dirty="0" smtClean="0"/>
              <a:t> with the new ASK </a:t>
            </a:r>
            <a:r>
              <a:rPr lang="it-IT" sz="2000" b="1" dirty="0" err="1" smtClean="0"/>
              <a:t>headrest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individually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tuned</a:t>
            </a:r>
            <a:r>
              <a:rPr lang="it-IT" sz="2000" b="1" dirty="0" smtClean="0"/>
              <a:t> to </a:t>
            </a:r>
            <a:r>
              <a:rPr lang="it-IT" sz="2000" b="1" dirty="0" err="1" smtClean="0"/>
              <a:t>each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person</a:t>
            </a:r>
            <a:r>
              <a:rPr lang="it-IT" sz="2000" b="1" dirty="0" smtClean="0"/>
              <a:t> by </a:t>
            </a:r>
            <a:r>
              <a:rPr lang="it-IT" sz="2000" b="1" dirty="0" err="1" smtClean="0"/>
              <a:t>means</a:t>
            </a:r>
            <a:r>
              <a:rPr lang="it-IT" sz="2000" b="1" dirty="0" smtClean="0"/>
              <a:t> of Exofield </a:t>
            </a:r>
            <a:r>
              <a:rPr lang="it-IT" sz="2000" b="1" dirty="0" err="1" smtClean="0"/>
              <a:t>measurements</a:t>
            </a:r>
            <a:r>
              <a:rPr lang="it-IT" sz="2000" b="1" dirty="0" smtClean="0"/>
              <a:t> </a:t>
            </a:r>
            <a:endParaRPr lang="en-GB" sz="20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1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8" grpId="0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3548717" y="2204864"/>
            <a:ext cx="50945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END OF PRESENTATION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THANKS FOR ATTENTION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495759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pic>
        <p:nvPicPr>
          <p:cNvPr id="11" name="Picture 6">
            <a:hlinkClick r:id="" action="ppaction://noaction">
              <a:snd r:embed="rId2" name="Test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818" y="1341048"/>
            <a:ext cx="624036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hlinkClick r:id="" action="ppaction://noaction">
              <a:snd r:embed="rId2" name="Test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818" y="3861328"/>
            <a:ext cx="624036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8" name="Text Box 2"/>
          <p:cNvSpPr txBox="1">
            <a:spLocks/>
          </p:cNvSpPr>
          <p:nvPr/>
        </p:nvSpPr>
        <p:spPr>
          <a:xfrm>
            <a:off x="335361" y="115889"/>
            <a:ext cx="7710395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GB" sz="3600" dirty="0" smtClean="0"/>
              <a:t>The test signal x(t): ESS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8562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7" name="Rettangolo 6"/>
          <p:cNvSpPr/>
          <p:nvPr/>
        </p:nvSpPr>
        <p:spPr>
          <a:xfrm>
            <a:off x="407368" y="1366612"/>
            <a:ext cx="2232248" cy="141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Nonlinear, time variant system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K[x(t)]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(loudspeakers)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6">
            <a:hlinkClick r:id="" action="ppaction://noaction">
              <a:snd r:embed="rId2" name="Raw_Response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24" y="3861328"/>
            <a:ext cx="623658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hlinkClick r:id="" action="ppaction://noaction">
              <a:snd r:embed="rId2" name="Raw_Respon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50" y="1341048"/>
            <a:ext cx="62328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2999656" y="4725144"/>
            <a:ext cx="3600400" cy="321188"/>
          </a:xfrm>
          <a:prstGeom prst="straightConnector1">
            <a:avLst/>
          </a:prstGeom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577155" y="3662689"/>
            <a:ext cx="32219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en-US" sz="2000" dirty="0"/>
              <a:t>The </a:t>
            </a:r>
            <a:r>
              <a:rPr lang="it-IT" altLang="en-US" sz="2000" dirty="0" err="1" smtClean="0"/>
              <a:t>nonlinear</a:t>
            </a:r>
            <a:r>
              <a:rPr lang="it-IT" altLang="en-US" sz="2000" dirty="0" smtClean="0"/>
              <a:t> </a:t>
            </a:r>
            <a:r>
              <a:rPr lang="it-IT" altLang="en-US" sz="2000" dirty="0" err="1"/>
              <a:t>behaviour</a:t>
            </a:r>
            <a:r>
              <a:rPr lang="it-IT" altLang="en-US" sz="2000" dirty="0"/>
              <a:t> of the </a:t>
            </a:r>
            <a:r>
              <a:rPr lang="it-IT" altLang="en-US" sz="2000" dirty="0" err="1"/>
              <a:t>loudspeaker</a:t>
            </a:r>
            <a:r>
              <a:rPr lang="it-IT" altLang="en-US" sz="2000" dirty="0"/>
              <a:t> </a:t>
            </a:r>
            <a:r>
              <a:rPr lang="it-IT" altLang="en-US" sz="2000" dirty="0" err="1"/>
              <a:t>causes</a:t>
            </a:r>
            <a:r>
              <a:rPr lang="it-IT" altLang="en-US" sz="2000" dirty="0"/>
              <a:t> </a:t>
            </a:r>
            <a:r>
              <a:rPr lang="it-IT" altLang="en-US" sz="2000" dirty="0" err="1"/>
              <a:t>many</a:t>
            </a:r>
            <a:r>
              <a:rPr lang="it-IT" altLang="en-US" sz="2000" dirty="0"/>
              <a:t> </a:t>
            </a:r>
            <a:r>
              <a:rPr lang="it-IT" altLang="en-US" sz="2000" dirty="0" err="1"/>
              <a:t>harmonics</a:t>
            </a:r>
            <a:r>
              <a:rPr lang="it-IT" altLang="en-US" sz="2000" dirty="0"/>
              <a:t> to </a:t>
            </a:r>
            <a:r>
              <a:rPr lang="it-IT" altLang="en-US" sz="2000" dirty="0" err="1"/>
              <a:t>appear</a:t>
            </a:r>
            <a:endParaRPr lang="en-US" altLang="en-US" sz="2000" dirty="0"/>
          </a:p>
          <a:p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10" name="Text Box 2"/>
          <p:cNvSpPr txBox="1">
            <a:spLocks/>
          </p:cNvSpPr>
          <p:nvPr/>
        </p:nvSpPr>
        <p:spPr>
          <a:xfrm>
            <a:off x="335362" y="115888"/>
            <a:ext cx="7969092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GB" sz="3600" dirty="0" smtClean="0"/>
              <a:t>The system’s response y(t)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25890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7" name="Rettangolo 6"/>
          <p:cNvSpPr/>
          <p:nvPr/>
        </p:nvSpPr>
        <p:spPr>
          <a:xfrm>
            <a:off x="407368" y="1294604"/>
            <a:ext cx="2232248" cy="14143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Inverse filter z(t)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INVERSE SWEEP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90" y="2781288"/>
            <a:ext cx="465827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07" y="2781288"/>
            <a:ext cx="465882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63725" y="6040691"/>
            <a:ext cx="388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it-IT" altLang="en-US" sz="2000" dirty="0"/>
              <a:t>Test </a:t>
            </a:r>
            <a:r>
              <a:rPr lang="it-IT" altLang="en-US" sz="2000" dirty="0" err="1"/>
              <a:t>Signal</a:t>
            </a:r>
            <a:r>
              <a:rPr lang="it-IT" altLang="en-US" sz="2000" dirty="0"/>
              <a:t> x(t)</a:t>
            </a:r>
            <a:endParaRPr lang="en-US" altLang="en-US" sz="2000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760819" y="6040691"/>
            <a:ext cx="388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it-IT" altLang="en-US" sz="2000" dirty="0"/>
              <a:t>Inverse </a:t>
            </a:r>
            <a:r>
              <a:rPr lang="it-IT" altLang="en-US" sz="2000" dirty="0" err="1"/>
              <a:t>Filter</a:t>
            </a:r>
            <a:r>
              <a:rPr lang="it-IT" altLang="en-US" sz="2000" dirty="0"/>
              <a:t> z(t)</a:t>
            </a:r>
            <a:endParaRPr lang="en-US" altLang="en-US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02969" y="1484784"/>
            <a:ext cx="8017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en-US" sz="2000" b="1" dirty="0"/>
              <a:t>The “time </a:t>
            </a:r>
            <a:r>
              <a:rPr lang="it-IT" altLang="en-US" sz="2000" b="1" dirty="0" err="1"/>
              <a:t>reversal</a:t>
            </a:r>
            <a:r>
              <a:rPr lang="it-IT" altLang="en-US" sz="2000" b="1" dirty="0"/>
              <a:t> </a:t>
            </a:r>
            <a:r>
              <a:rPr lang="it-IT" altLang="en-US" sz="2000" b="1" dirty="0" err="1"/>
              <a:t>mirror</a:t>
            </a:r>
            <a:r>
              <a:rPr lang="it-IT" altLang="en-US" sz="2000" b="1" dirty="0"/>
              <a:t>” </a:t>
            </a:r>
            <a:r>
              <a:rPr lang="it-IT" altLang="en-US" sz="2000" b="1" dirty="0" err="1" smtClean="0"/>
              <a:t>technique</a:t>
            </a:r>
            <a:r>
              <a:rPr lang="it-IT" altLang="en-US" sz="2000" dirty="0" smtClean="0"/>
              <a:t>: the inverse </a:t>
            </a:r>
            <a:r>
              <a:rPr lang="it-IT" altLang="en-US" sz="2000" dirty="0" err="1" smtClean="0"/>
              <a:t>filter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is</a:t>
            </a:r>
            <a:r>
              <a:rPr lang="it-IT" altLang="en-US" sz="2000" dirty="0" smtClean="0"/>
              <a:t> the time-</a:t>
            </a:r>
            <a:r>
              <a:rPr lang="it-IT" altLang="en-US" sz="2000" dirty="0" err="1" smtClean="0"/>
              <a:t>reversal</a:t>
            </a:r>
            <a:r>
              <a:rPr lang="it-IT" altLang="en-US" sz="2000" dirty="0" smtClean="0"/>
              <a:t> of the test </a:t>
            </a:r>
            <a:r>
              <a:rPr lang="it-IT" altLang="en-US" sz="2000" dirty="0" err="1" smtClean="0"/>
              <a:t>signal</a:t>
            </a:r>
            <a:r>
              <a:rPr lang="it-IT" altLang="en-US" sz="2000" dirty="0" smtClean="0"/>
              <a:t>. </a:t>
            </a:r>
            <a:r>
              <a:rPr lang="it-IT" altLang="en-US" sz="2000" dirty="0" err="1" smtClean="0"/>
              <a:t>As</a:t>
            </a:r>
            <a:r>
              <a:rPr lang="it-IT" altLang="en-US" sz="2000" dirty="0" smtClean="0"/>
              <a:t> the log sine </a:t>
            </a:r>
            <a:r>
              <a:rPr lang="it-IT" altLang="en-US" sz="2000" dirty="0" err="1" smtClean="0"/>
              <a:t>sweep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has</a:t>
            </a:r>
            <a:r>
              <a:rPr lang="it-IT" altLang="en-US" sz="2000" dirty="0" smtClean="0"/>
              <a:t> a </a:t>
            </a:r>
            <a:r>
              <a:rPr lang="it-IT" altLang="en-US" sz="2000" dirty="0" err="1" smtClean="0"/>
              <a:t>spectrum</a:t>
            </a:r>
            <a:r>
              <a:rPr lang="it-IT" altLang="en-US" sz="2000" dirty="0" smtClean="0"/>
              <a:t> </a:t>
            </a:r>
            <a:r>
              <a:rPr lang="it-IT" altLang="en-US" sz="2000" dirty="0" err="1" smtClean="0"/>
              <a:t>falling</a:t>
            </a:r>
            <a:r>
              <a:rPr lang="it-IT" altLang="en-US" sz="2000" dirty="0" smtClean="0"/>
              <a:t> down of 3 dB/</a:t>
            </a:r>
            <a:r>
              <a:rPr lang="it-IT" altLang="en-US" sz="2000" dirty="0" err="1" smtClean="0"/>
              <a:t>Octave</a:t>
            </a:r>
            <a:r>
              <a:rPr lang="it-IT" altLang="en-US" sz="2000" dirty="0" smtClean="0"/>
              <a:t>, </a:t>
            </a:r>
            <a:r>
              <a:rPr lang="it-IT" altLang="en-US" sz="2000" dirty="0" err="1" smtClean="0"/>
              <a:t>proper</a:t>
            </a:r>
            <a:r>
              <a:rPr lang="it-IT" altLang="en-US" sz="2000" dirty="0" smtClean="0"/>
              <a:t> </a:t>
            </a:r>
            <a:r>
              <a:rPr lang="it-IT" altLang="en-US" sz="2000" dirty="0" err="1"/>
              <a:t>equalization</a:t>
            </a:r>
            <a:r>
              <a:rPr lang="it-IT" altLang="en-US" sz="2000" dirty="0"/>
              <a:t> </a:t>
            </a:r>
            <a:r>
              <a:rPr lang="it-IT" altLang="en-US" sz="2000" dirty="0" err="1"/>
              <a:t>is</a:t>
            </a:r>
            <a:r>
              <a:rPr lang="it-IT" altLang="en-US" sz="2000" dirty="0"/>
              <a:t> </a:t>
            </a:r>
            <a:r>
              <a:rPr lang="it-IT" altLang="en-US" sz="2000" dirty="0" err="1" smtClean="0"/>
              <a:t>required</a:t>
            </a:r>
            <a:r>
              <a:rPr lang="it-IT" altLang="en-US" sz="2000" dirty="0" smtClean="0"/>
              <a:t>.</a:t>
            </a:r>
            <a:endParaRPr lang="it-IT" altLang="en-US" sz="2000" dirty="0"/>
          </a:p>
        </p:txBody>
      </p:sp>
      <p:sp>
        <p:nvSpPr>
          <p:cNvPr id="10" name="Rettangolo 9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11" name="Text Box 2"/>
          <p:cNvSpPr txBox="1">
            <a:spLocks/>
          </p:cNvSpPr>
          <p:nvPr/>
        </p:nvSpPr>
        <p:spPr>
          <a:xfrm>
            <a:off x="407368" y="99537"/>
            <a:ext cx="7976047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GB" sz="3600" dirty="0" smtClean="0"/>
              <a:t>The inverse filter z(t)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21427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it-IT" sz="2400" b="0" dirty="0"/>
              <a:t/>
            </a:r>
            <a:br>
              <a:rPr lang="en-US" altLang="it-IT" sz="2400" b="0" dirty="0"/>
            </a:br>
            <a:endParaRPr lang="en-US" altLang="it-IT" sz="2400" b="0" dirty="0"/>
          </a:p>
        </p:txBody>
      </p:sp>
      <p:sp>
        <p:nvSpPr>
          <p:cNvPr id="7" name="Rettangolo 6"/>
          <p:cNvSpPr/>
          <p:nvPr/>
        </p:nvSpPr>
        <p:spPr>
          <a:xfrm>
            <a:off x="407368" y="1438620"/>
            <a:ext cx="2232248" cy="14143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Inverse filter z(t)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INVERSE SWEEP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7">
            <a:hlinkClick r:id="" action="ppaction://noaction">
              <a:snd r:embed="rId2" name="Inv_filter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341048"/>
            <a:ext cx="623280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>
            <a:hlinkClick r:id="" action="ppaction://noaction">
              <a:snd r:embed="rId2" name="Inv_filter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861328"/>
            <a:ext cx="623280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0" y="893259"/>
            <a:ext cx="12192000" cy="375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INTRODUCTION   </a:t>
            </a:r>
            <a:r>
              <a:rPr lang="it-IT" sz="1200" dirty="0" smtClean="0"/>
              <a:t> </a:t>
            </a:r>
            <a:r>
              <a:rPr lang="it-IT" sz="2000" b="1" dirty="0" smtClean="0"/>
              <a:t>BACKGROUND</a:t>
            </a:r>
            <a:r>
              <a:rPr lang="it-IT" sz="1200" dirty="0" smtClean="0"/>
              <a:t>    PAST vs PRESENT    VIRTUAL REALITY    THE FUTURE: INSIDE VEHICLE</a:t>
            </a:r>
            <a:endParaRPr lang="it-IT" sz="1050" dirty="0"/>
          </a:p>
        </p:txBody>
      </p:sp>
      <p:sp>
        <p:nvSpPr>
          <p:cNvPr id="9" name="Text Box 2"/>
          <p:cNvSpPr txBox="1">
            <a:spLocks/>
          </p:cNvSpPr>
          <p:nvPr/>
        </p:nvSpPr>
        <p:spPr>
          <a:xfrm>
            <a:off x="407368" y="99537"/>
            <a:ext cx="7976047" cy="864841"/>
          </a:xfrm>
          <a:prstGeom prst="rect">
            <a:avLst/>
          </a:prstGeom>
        </p:spPr>
        <p:txBody>
          <a:bodyPr/>
          <a:lstStyle>
            <a:lvl1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it-IT" sz="2800" b="1" kern="1200" baseline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 defTabSz="74295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6pPr>
            <a:lvl7pPr marL="9144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7pPr>
            <a:lvl8pPr marL="13716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8pPr>
            <a:lvl9pPr marL="1828800" algn="l" defTabSz="742950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00000"/>
                </a:solidFill>
                <a:latin typeface="Calibri Light" pitchFamily="34" charset="0"/>
              </a:defRPr>
            </a:lvl9pPr>
          </a:lstStyle>
          <a:p>
            <a:r>
              <a:rPr lang="en-GB" sz="3600" dirty="0" smtClean="0"/>
              <a:t>The inverse filter z(t)</a:t>
            </a:r>
            <a:br>
              <a:rPr lang="en-GB" sz="3600" dirty="0" smtClean="0"/>
            </a:br>
            <a:r>
              <a:rPr lang="en-US" altLang="it-IT" sz="3600" b="0" dirty="0" smtClean="0"/>
              <a:t/>
            </a:r>
            <a:br>
              <a:rPr lang="en-US" altLang="it-IT" sz="3600" b="0" dirty="0" smtClean="0"/>
            </a:br>
            <a:endParaRPr lang="en-US" altLang="it-IT" sz="3600" b="0" dirty="0"/>
          </a:p>
        </p:txBody>
      </p:sp>
    </p:spTree>
    <p:extLst>
      <p:ext uri="{BB962C8B-B14F-4D97-AF65-F5344CB8AC3E}">
        <p14:creationId xmlns:p14="http://schemas.microsoft.com/office/powerpoint/2010/main" val="32840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2416</TotalTime>
  <Words>2864</Words>
  <Application>Microsoft Office PowerPoint</Application>
  <PresentationFormat>Widescreen</PresentationFormat>
  <Paragraphs>441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1_Tema di Office</vt:lpstr>
      <vt:lpstr>Equation.3</vt:lpstr>
      <vt:lpstr>Equation</vt:lpstr>
      <vt:lpstr>Picture</vt:lpstr>
      <vt:lpstr>Integration of JVC/Kenwood's Exofield with auralization methods</vt:lpstr>
      <vt:lpstr>Contents</vt:lpstr>
      <vt:lpstr>Contents </vt:lpstr>
      <vt:lpstr>Measurement of a sound system</vt:lpstr>
      <vt:lpstr>The test signal x(t): ESS  </vt:lpstr>
      <vt:lpstr> </vt:lpstr>
      <vt:lpstr> </vt:lpstr>
      <vt:lpstr> </vt:lpstr>
      <vt:lpstr> </vt:lpstr>
      <vt:lpstr> </vt:lpstr>
      <vt:lpstr> </vt:lpstr>
      <vt:lpstr> </vt:lpstr>
      <vt:lpstr> </vt:lpstr>
      <vt:lpstr>The Kirkeby inversion</vt:lpstr>
      <vt:lpstr>An example of using the Kirkeby inversion</vt:lpstr>
      <vt:lpstr>An example of using the Kirkeby inversion</vt:lpstr>
      <vt:lpstr> </vt:lpstr>
      <vt:lpstr> </vt:lpstr>
      <vt:lpstr> </vt:lpstr>
      <vt:lpstr> </vt:lpstr>
      <vt:lpstr> </vt:lpstr>
      <vt:lpstr>PowerPoint Presentation</vt:lpstr>
      <vt:lpstr> </vt:lpstr>
      <vt:lpstr>PowerPoint Presentation</vt:lpstr>
      <vt:lpstr>PowerPoint Presentation</vt:lpstr>
      <vt:lpstr>Fundamentals of Ambisonics</vt:lpstr>
      <vt:lpstr>Ambisonics microphone arrays</vt:lpstr>
      <vt:lpstr>First order Ambisonics (4 channels)</vt:lpstr>
      <vt:lpstr>High Order Ambisonics</vt:lpstr>
      <vt:lpstr>Ambisonics encoding and decoding</vt:lpstr>
      <vt:lpstr>Ambisonics encoding</vt:lpstr>
      <vt:lpstr>Ambisonics Decoding for loudspeakers</vt:lpstr>
      <vt:lpstr>Ambisonics Decoding over headphones</vt:lpstr>
      <vt:lpstr>Ambisonics over headphones with Exofield</vt:lpstr>
      <vt:lpstr>Realtime matrix convolution with X-volver</vt:lpstr>
      <vt:lpstr>Ambisonics for VR</vt:lpstr>
      <vt:lpstr>Ambisonics for VR</vt:lpstr>
      <vt:lpstr>Panoramic video recording systems</vt:lpstr>
      <vt:lpstr>VR reproduction systems</vt:lpstr>
      <vt:lpstr>From recording to HMD with head-tracking </vt:lpstr>
      <vt:lpstr>Improvements with Exofield</vt:lpstr>
      <vt:lpstr>Improvements: the HRTF matrix can be asymmetrical</vt:lpstr>
      <vt:lpstr>Improvements: headphones equalization</vt:lpstr>
      <vt:lpstr>Software for HTC Vive &amp; Samsung Odyssey</vt:lpstr>
      <vt:lpstr>Software for HTC Vive &amp; Samsung Odyssey</vt:lpstr>
      <vt:lpstr>Software for Oculus GO – Samsung Gear VR </vt:lpstr>
      <vt:lpstr>Software for Oculus GO – Samsung Gear VR </vt:lpstr>
      <vt:lpstr>Exofield Technology for automotive</vt:lpstr>
      <vt:lpstr>Exofield Technology for automotive</vt:lpstr>
      <vt:lpstr>Exofield Technology for automotive</vt:lpstr>
      <vt:lpstr>Exofield Technology for automotive</vt:lpstr>
      <vt:lpstr>Exofield Technology for automotive</vt:lpstr>
      <vt:lpstr>Exofield Technology for cars </vt:lpstr>
      <vt:lpstr>Conclusions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 D</dc:creator>
  <cp:lastModifiedBy>Angelo Farina</cp:lastModifiedBy>
  <cp:revision>728</cp:revision>
  <cp:lastPrinted>2016-04-22T15:27:08Z</cp:lastPrinted>
  <dcterms:created xsi:type="dcterms:W3CDTF">2014-05-05T07:26:43Z</dcterms:created>
  <dcterms:modified xsi:type="dcterms:W3CDTF">2018-07-09T21:16:23Z</dcterms:modified>
</cp:coreProperties>
</file>